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13716000" cx="24384000"/>
  <p:notesSz cx="6858000" cy="9144000"/>
  <p:embeddedFontLst>
    <p:embeddedFont>
      <p:font typeface="Helvetica Neue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g1CnkaVdnFI1ghIE7aCSC4w7kS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E7EF43-E3FA-48FD-9A7A-782896C191A0}">
  <a:tblStyle styleId="{C1E7EF43-E3FA-48FD-9A7A-782896C191A0}" styleName="Table_0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customschemas.google.com/relationships/presentationmetadata" Target="meta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063b4c9b7_18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f063b4c9b7_18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063b4c9b7_18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f063b4c9b7_18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063b4c9b7_18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f063b4c9b7_18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f063b4c9b7_1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f063b4c9b7_16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063b4c9b7_18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f063b4c9b7_18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f063b4c9b7_16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f063b4c9b7_16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f063b4c9b7_16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f063b4c9b7_16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f063b4c9b7_18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f063b4c9b7_18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f063b4c9b7_18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f063b4c9b7_18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f08273fce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f08273fce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9313fd755_3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9313fd755_3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063b4c9b7_18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f063b4c9b7_18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89313fd755_3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89313fd755_3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89313fd755_3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89313fd755_3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89313fd755_3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89313fd755_3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89313fd755_3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89313fd755_3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89313fd755_3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89313fd755_3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89313fd755_3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89313fd755_3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f08273fce6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f08273fce6_1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89313fd75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89313fd75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89313fd755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89313fd755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063b4c9b7_16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063b4c9b7_16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9313fd755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9313fd755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89313fd755_3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89313fd755_3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89313fd755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89313fd755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19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19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1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063b4c9b7_18_4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1" sz="3700"/>
            </a:lvl1pPr>
            <a:lvl2pPr indent="-361950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2pPr>
            <a:lvl3pPr indent="-361950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78" name="Google Shape;78;g1f063b4c9b7_18_4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None/>
              <a:defRPr sz="117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9" name="Google Shape;79;g1f063b4c9b7_18_4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80" name="Google Shape;80;g1f063b4c9b7_18_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063b4c9b7_18_9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None/>
              <a:defRPr b="0" sz="1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3" name="Google Shape;83;g1f063b4c9b7_18_9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063b4c9b7_18_12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6" name="Google Shape;86;g1f063b4c9b7_18_12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361950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2pPr>
            <a:lvl3pPr indent="-361950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87" name="Google Shape;87;g1f063b4c9b7_18_12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1pPr>
            <a:lvl2pPr indent="-361950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2pPr>
            <a:lvl3pPr indent="-361950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88" name="Google Shape;88;g1f063b4c9b7_18_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f063b4c9b7_18_17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1" name="Google Shape;91;g1f063b4c9b7_18_17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361950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2pPr>
            <a:lvl3pPr indent="-361950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92" name="Google Shape;92;g1f063b4c9b7_18_1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063b4c9b7_18_21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1f063b4c9b7_18_21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6" name="Google Shape;96;g1f063b4c9b7_18_21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97" name="Google Shape;97;g1f063b4c9b7_18_21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063b4c9b7_18_2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1pPr>
            <a:lvl2pPr indent="-361950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2pPr>
            <a:lvl3pPr indent="-361950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00" name="Google Shape;100;g1f063b4c9b7_18_2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063b4c9b7_18_29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03" name="Google Shape;103;g1f063b4c9b7_18_2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361950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2pPr>
            <a:lvl3pPr indent="-361950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04" name="Google Shape;104;g1f063b4c9b7_18_29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/>
            </a:lvl1pPr>
            <a:lvl2pPr indent="-228600" lvl="1" marL="9144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/>
            </a:lvl2pPr>
            <a:lvl3pPr indent="-228600" lvl="2" marL="13716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/>
            </a:lvl3pPr>
            <a:lvl4pPr indent="-228600" lvl="3" marL="18288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/>
            </a:lvl4pPr>
            <a:lvl5pPr indent="-228600" lvl="4" marL="22860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05" name="Google Shape;105;g1f063b4c9b7_18_2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063b4c9b7_18_34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None/>
              <a:defRPr sz="1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None/>
              <a:defRPr sz="1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None/>
              <a:defRPr sz="1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None/>
              <a:defRPr sz="1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None/>
              <a:defRPr sz="1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08" name="Google Shape;108;g1f063b4c9b7_18_3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063b4c9b7_18_37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00"/>
              <a:buFont typeface="Helvetica Neue"/>
              <a:buNone/>
              <a:defRPr b="1" sz="251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00"/>
              <a:buFont typeface="Helvetica Neue"/>
              <a:buNone/>
              <a:defRPr b="1" sz="251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00"/>
              <a:buFont typeface="Helvetica Neue"/>
              <a:buNone/>
              <a:defRPr b="1" sz="251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00"/>
              <a:buFont typeface="Helvetica Neue"/>
              <a:buNone/>
              <a:defRPr b="1" sz="251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00"/>
              <a:buFont typeface="Helvetica Neue"/>
              <a:buNone/>
              <a:defRPr b="1" sz="25100"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11" name="Google Shape;111;g1f063b4c9b7_18_37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361950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2pPr>
            <a:lvl3pPr indent="-361950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12" name="Google Shape;112;g1f063b4c9b7_18_3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063b4c9b7_18_41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1" sz="3700"/>
            </a:lvl1pPr>
            <a:lvl2pPr indent="-361950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2pPr>
            <a:lvl3pPr indent="-361950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3pPr>
            <a:lvl4pPr indent="-361950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4pPr>
            <a:lvl5pPr indent="-361950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15" name="Google Shape;115;g1f063b4c9b7_18_41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6pPr>
            <a:lvl7pPr indent="-361950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7pPr>
            <a:lvl8pPr indent="-361950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8pPr>
            <a:lvl9pPr indent="-361950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/>
            </a:lvl9pPr>
          </a:lstStyle>
          <a:p/>
        </p:txBody>
      </p:sp>
      <p:sp>
        <p:nvSpPr>
          <p:cNvPr id="116" name="Google Shape;116;g1f063b4c9b7_18_4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063b4c9b7_18_45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g1f063b4c9b7_18_45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g1f063b4c9b7_18_45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g1f063b4c9b7_18_4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063b4c9b7_18_50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g1f063b4c9b7_18_5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9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21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22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24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24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063b4c9b7_18_0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g1f063b4c9b7_18_0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250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250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250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250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250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250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250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250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250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g1f063b4c9b7_18_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gif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460201" cy="159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 txBox="1"/>
          <p:nvPr>
            <p:ph idx="4294967295" type="ctrTitle"/>
          </p:nvPr>
        </p:nvSpPr>
        <p:spPr>
          <a:xfrm>
            <a:off x="3205650" y="9359300"/>
            <a:ext cx="18048900" cy="40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6666"/>
              <a:buFont typeface="Helvetica Neue"/>
              <a:buNone/>
            </a:pPr>
            <a:r>
              <a:rPr b="0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Lightning Jump Detection </a:t>
            </a:r>
            <a:r>
              <a:rPr b="0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0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Severe Weather Forecast</a:t>
            </a:r>
            <a:br>
              <a:rPr b="0"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545"/>
              <a:buFont typeface="Helvetica Neue"/>
              <a:buNone/>
            </a:pPr>
            <a:r>
              <a:rPr b="0" lang="en-US" sz="5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Presented by: Chi Zhang, </a:t>
            </a:r>
            <a:r>
              <a:rPr b="0" lang="en-US" sz="5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Georgia Cleaver &amp;</a:t>
            </a:r>
            <a:r>
              <a:rPr b="0" lang="en-US" sz="5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Jonathan Wu</a:t>
            </a:r>
            <a:endParaRPr b="0"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/>
          <p:nvPr>
            <p:ph type="title"/>
          </p:nvPr>
        </p:nvSpPr>
        <p:spPr>
          <a:xfrm>
            <a:off x="1206500" y="720413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Cluster — Tracking</a:t>
            </a:r>
            <a:endParaRPr/>
          </a:p>
        </p:txBody>
      </p:sp>
      <p:pic>
        <p:nvPicPr>
          <p:cNvPr descr="test.gif" id="247" name="Google Shape;2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1092" y="2120876"/>
            <a:ext cx="16677954" cy="1250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"/>
          <p:cNvSpPr txBox="1"/>
          <p:nvPr/>
        </p:nvSpPr>
        <p:spPr>
          <a:xfrm>
            <a:off x="1369150" y="5555399"/>
            <a:ext cx="11525100" cy="47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"/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 Cluster 7 of Brisbane 2014-11-27 Tracking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"/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Frame = 2 minutes Interval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"/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 — Closest Cluster at the Next Moment</a:t>
            </a: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7958850" y="6499650"/>
            <a:ext cx="1221590" cy="1875460"/>
            <a:chOff x="17958850" y="6499650"/>
            <a:chExt cx="1221590" cy="1875460"/>
          </a:xfrm>
        </p:grpSpPr>
        <p:sp>
          <p:nvSpPr>
            <p:cNvPr id="250" name="Google Shape;250;p7"/>
            <p:cNvSpPr/>
            <p:nvPr/>
          </p:nvSpPr>
          <p:spPr>
            <a:xfrm>
              <a:off x="18194948" y="6692043"/>
              <a:ext cx="985492" cy="1683067"/>
            </a:xfrm>
            <a:custGeom>
              <a:rect b="b" l="l" r="r" t="t"/>
              <a:pathLst>
                <a:path extrusionOk="0" h="21600" w="16542">
                  <a:moveTo>
                    <a:pt x="8143" y="21600"/>
                  </a:moveTo>
                  <a:cubicBezTo>
                    <a:pt x="21600" y="13438"/>
                    <a:pt x="18886" y="6238"/>
                    <a:pt x="0" y="0"/>
                  </a:cubicBezTo>
                </a:path>
              </a:pathLst>
            </a:custGeom>
            <a:noFill/>
            <a:ln cap="flat" cmpd="sng" w="50800">
              <a:solidFill>
                <a:srgbClr val="EB220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17958850" y="6499650"/>
              <a:ext cx="236100" cy="411900"/>
            </a:xfrm>
            <a:prstGeom prst="leftArrow">
              <a:avLst>
                <a:gd fmla="val 50000" name="adj1"/>
                <a:gd fmla="val 100000" name="adj2"/>
              </a:avLst>
            </a:prstGeom>
            <a:solidFill>
              <a:srgbClr val="EB220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/>
          <p:nvPr>
            <p:ph type="title"/>
          </p:nvPr>
        </p:nvSpPr>
        <p:spPr>
          <a:xfrm>
            <a:off x="1206500" y="9017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 Flowchart</a:t>
            </a:r>
            <a:endParaRPr/>
          </a:p>
        </p:txBody>
      </p:sp>
      <p:sp>
        <p:nvSpPr>
          <p:cNvPr id="257" name="Google Shape;257;p8"/>
          <p:cNvSpPr txBox="1"/>
          <p:nvPr/>
        </p:nvSpPr>
        <p:spPr>
          <a:xfrm>
            <a:off x="3126825" y="3835858"/>
            <a:ext cx="3417317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Based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Data</a:t>
            </a:r>
            <a:endParaRPr/>
          </a:p>
        </p:txBody>
      </p:sp>
      <p:sp>
        <p:nvSpPr>
          <p:cNvPr id="258" name="Google Shape;258;p8"/>
          <p:cNvSpPr txBox="1"/>
          <p:nvPr/>
        </p:nvSpPr>
        <p:spPr>
          <a:xfrm>
            <a:off x="9959217" y="3835858"/>
            <a:ext cx="4630421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Collection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Case Study</a:t>
            </a:r>
            <a:endParaRPr/>
          </a:p>
        </p:txBody>
      </p:sp>
      <p:sp>
        <p:nvSpPr>
          <p:cNvPr id="259" name="Google Shape;259;p8"/>
          <p:cNvSpPr txBox="1"/>
          <p:nvPr/>
        </p:nvSpPr>
        <p:spPr>
          <a:xfrm>
            <a:off x="17336184" y="3835858"/>
            <a:ext cx="4799585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Cluster 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Time Range</a:t>
            </a:r>
            <a:endParaRPr/>
          </a:p>
        </p:txBody>
      </p:sp>
      <p:sp>
        <p:nvSpPr>
          <p:cNvPr id="260" name="Google Shape;260;p8"/>
          <p:cNvSpPr txBox="1"/>
          <p:nvPr/>
        </p:nvSpPr>
        <p:spPr>
          <a:xfrm>
            <a:off x="17173200" y="7205200"/>
            <a:ext cx="54396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 Lightning Cluster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Movement Track</a:t>
            </a:r>
            <a:endParaRPr/>
          </a:p>
        </p:txBody>
      </p:sp>
      <p:sp>
        <p:nvSpPr>
          <p:cNvPr id="261" name="Google Shape;261;p8"/>
          <p:cNvSpPr txBox="1"/>
          <p:nvPr/>
        </p:nvSpPr>
        <p:spPr>
          <a:xfrm>
            <a:off x="9554595" y="7205199"/>
            <a:ext cx="5439665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Lightning Jump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2-Sigma Algorithm</a:t>
            </a:r>
            <a:endParaRPr/>
          </a:p>
        </p:txBody>
      </p:sp>
      <p:sp>
        <p:nvSpPr>
          <p:cNvPr id="262" name="Google Shape;262;p8"/>
          <p:cNvSpPr txBox="1"/>
          <p:nvPr/>
        </p:nvSpPr>
        <p:spPr>
          <a:xfrm>
            <a:off x="2189819" y="7205199"/>
            <a:ext cx="5291329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Obtain Lightning Jump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Period in each Cluster</a:t>
            </a:r>
            <a:endParaRPr/>
          </a:p>
        </p:txBody>
      </p:sp>
      <p:sp>
        <p:nvSpPr>
          <p:cNvPr id="263" name="Google Shape;263;p8"/>
          <p:cNvSpPr txBox="1"/>
          <p:nvPr/>
        </p:nvSpPr>
        <p:spPr>
          <a:xfrm>
            <a:off x="1960458" y="10334969"/>
            <a:ext cx="5750053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LJ Centroid to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the Nearby Radar</a:t>
            </a:r>
            <a:endParaRPr/>
          </a:p>
        </p:txBody>
      </p:sp>
      <p:sp>
        <p:nvSpPr>
          <p:cNvPr id="264" name="Google Shape;264;p8"/>
          <p:cNvSpPr txBox="1"/>
          <p:nvPr/>
        </p:nvSpPr>
        <p:spPr>
          <a:xfrm>
            <a:off x="9392034" y="10334969"/>
            <a:ext cx="6446521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Record the SHI Information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Detected Radar</a:t>
            </a:r>
            <a:endParaRPr/>
          </a:p>
        </p:txBody>
      </p:sp>
      <p:sp>
        <p:nvSpPr>
          <p:cNvPr id="265" name="Google Shape;265;p8"/>
          <p:cNvSpPr txBox="1"/>
          <p:nvPr/>
        </p:nvSpPr>
        <p:spPr>
          <a:xfrm>
            <a:off x="17520080" y="10334969"/>
            <a:ext cx="4431793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Processing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(More Case-Study)</a:t>
            </a:r>
            <a:endParaRPr/>
          </a:p>
        </p:txBody>
      </p:sp>
      <p:cxnSp>
        <p:nvCxnSpPr>
          <p:cNvPr id="266" name="Google Shape;266;p8"/>
          <p:cNvCxnSpPr/>
          <p:nvPr/>
        </p:nvCxnSpPr>
        <p:spPr>
          <a:xfrm>
            <a:off x="6859440" y="4482695"/>
            <a:ext cx="2784481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7" name="Google Shape;267;p8"/>
          <p:cNvCxnSpPr/>
          <p:nvPr/>
        </p:nvCxnSpPr>
        <p:spPr>
          <a:xfrm>
            <a:off x="14904935" y="4489146"/>
            <a:ext cx="211595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8" name="Google Shape;268;p8"/>
          <p:cNvCxnSpPr/>
          <p:nvPr/>
        </p:nvCxnSpPr>
        <p:spPr>
          <a:xfrm>
            <a:off x="7870218" y="10988257"/>
            <a:ext cx="1364396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9" name="Google Shape;269;p8"/>
          <p:cNvCxnSpPr/>
          <p:nvPr/>
        </p:nvCxnSpPr>
        <p:spPr>
          <a:xfrm>
            <a:off x="15998911" y="10988257"/>
            <a:ext cx="136081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0" name="Google Shape;270;p8"/>
          <p:cNvCxnSpPr/>
          <p:nvPr/>
        </p:nvCxnSpPr>
        <p:spPr>
          <a:xfrm>
            <a:off x="19924609" y="5325897"/>
            <a:ext cx="1" cy="16958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1" name="Google Shape;271;p8"/>
          <p:cNvCxnSpPr/>
          <p:nvPr/>
        </p:nvCxnSpPr>
        <p:spPr>
          <a:xfrm>
            <a:off x="4835483" y="8575452"/>
            <a:ext cx="1" cy="16958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2" name="Google Shape;272;p8"/>
          <p:cNvCxnSpPr/>
          <p:nvPr/>
        </p:nvCxnSpPr>
        <p:spPr>
          <a:xfrm flipH="1">
            <a:off x="15240940" y="7858487"/>
            <a:ext cx="181037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3" name="Google Shape;273;p8"/>
          <p:cNvCxnSpPr/>
          <p:nvPr/>
        </p:nvCxnSpPr>
        <p:spPr>
          <a:xfrm flipH="1">
            <a:off x="7647230" y="7858487"/>
            <a:ext cx="1810372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274" name="Google Shape;274;p8"/>
          <p:cNvGrpSpPr/>
          <p:nvPr/>
        </p:nvGrpSpPr>
        <p:grpSpPr>
          <a:xfrm>
            <a:off x="2166343" y="6975177"/>
            <a:ext cx="12952732" cy="2622837"/>
            <a:chOff x="0" y="0"/>
            <a:chExt cx="12952731" cy="2622835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12952731" cy="1603447"/>
            </a:xfrm>
            <a:prstGeom prst="rect">
              <a:avLst/>
            </a:prstGeom>
            <a:noFill/>
            <a:ln cap="flat" cmpd="sng" w="38100">
              <a:solidFill>
                <a:srgbClr val="FF26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6" name="Google Shape;276;p8"/>
            <p:cNvSpPr txBox="1"/>
            <p:nvPr/>
          </p:nvSpPr>
          <p:spPr>
            <a:xfrm>
              <a:off x="1882395" y="1568710"/>
              <a:ext cx="9187941" cy="1054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B220C"/>
                </a:buClr>
                <a:buSzPts val="4500"/>
                <a:buFont typeface="Helvetica Neue"/>
                <a:buNone/>
              </a:pPr>
              <a:r>
                <a:rPr b="0" i="0" lang="en-US" sz="4500" u="none" cap="none" strike="noStrike">
                  <a:solidFill>
                    <a:srgbClr val="EB22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LJ Detection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 txBox="1"/>
          <p:nvPr>
            <p:ph type="title"/>
          </p:nvPr>
        </p:nvSpPr>
        <p:spPr>
          <a:xfrm>
            <a:off x="1206500" y="880458"/>
            <a:ext cx="21971000" cy="143316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Jump — </a:t>
            </a:r>
            <a:r>
              <a:rPr i="1" lang="en-US"/>
              <a:t>2-Sigma</a:t>
            </a: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(Schulz et al., </a:t>
            </a:r>
            <a:r>
              <a:rPr lang="en-US"/>
              <a:t>2016)</a:t>
            </a:r>
            <a:endParaRPr/>
          </a:p>
        </p:txBody>
      </p:sp>
      <p:graphicFrame>
        <p:nvGraphicFramePr>
          <p:cNvPr id="282" name="Google Shape;282;p9"/>
          <p:cNvGraphicFramePr/>
          <p:nvPr/>
        </p:nvGraphicFramePr>
        <p:xfrm>
          <a:off x="1404415" y="3317380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{C1E7EF43-E3FA-48FD-9A7A-782896C191A0}</a:tableStyleId>
              </a:tblPr>
              <a:tblGrid>
                <a:gridCol w="2135100"/>
                <a:gridCol w="2135100"/>
                <a:gridCol w="2135100"/>
                <a:gridCol w="2135100"/>
                <a:gridCol w="2135100"/>
                <a:gridCol w="2135100"/>
                <a:gridCol w="2135100"/>
                <a:gridCol w="2135100"/>
                <a:gridCol w="2135100"/>
              </a:tblGrid>
              <a:tr h="160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Time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3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4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6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7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60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Total Lightning Flash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A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B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C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D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G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60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Example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25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35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45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55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75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90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110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cxnSp>
        <p:nvCxnSpPr>
          <p:cNvPr id="283" name="Google Shape;283;p9"/>
          <p:cNvCxnSpPr/>
          <p:nvPr/>
        </p:nvCxnSpPr>
        <p:spPr>
          <a:xfrm>
            <a:off x="6758780" y="8121415"/>
            <a:ext cx="986400" cy="1425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84" name="Google Shape;284;p9"/>
          <p:cNvCxnSpPr/>
          <p:nvPr/>
        </p:nvCxnSpPr>
        <p:spPr>
          <a:xfrm flipH="1">
            <a:off x="7735236" y="8124648"/>
            <a:ext cx="1156500" cy="141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85" name="Google Shape;285;p9"/>
          <p:cNvCxnSpPr/>
          <p:nvPr/>
        </p:nvCxnSpPr>
        <p:spPr>
          <a:xfrm>
            <a:off x="8889078" y="8121415"/>
            <a:ext cx="986400" cy="1425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86" name="Google Shape;286;p9"/>
          <p:cNvCxnSpPr/>
          <p:nvPr/>
        </p:nvCxnSpPr>
        <p:spPr>
          <a:xfrm flipH="1">
            <a:off x="9865533" y="8124648"/>
            <a:ext cx="1156500" cy="141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87" name="Google Shape;287;p9"/>
          <p:cNvCxnSpPr/>
          <p:nvPr/>
        </p:nvCxnSpPr>
        <p:spPr>
          <a:xfrm>
            <a:off x="11022792" y="8121415"/>
            <a:ext cx="986400" cy="1425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88" name="Google Shape;288;p9"/>
          <p:cNvCxnSpPr/>
          <p:nvPr/>
        </p:nvCxnSpPr>
        <p:spPr>
          <a:xfrm flipH="1">
            <a:off x="11999247" y="8124648"/>
            <a:ext cx="1156500" cy="141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89" name="Google Shape;289;p9"/>
          <p:cNvCxnSpPr/>
          <p:nvPr/>
        </p:nvCxnSpPr>
        <p:spPr>
          <a:xfrm>
            <a:off x="13162794" y="8121415"/>
            <a:ext cx="986400" cy="1425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0" name="Google Shape;290;p9"/>
          <p:cNvCxnSpPr/>
          <p:nvPr/>
        </p:nvCxnSpPr>
        <p:spPr>
          <a:xfrm flipH="1">
            <a:off x="14139248" y="8124648"/>
            <a:ext cx="1156500" cy="141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1" name="Google Shape;291;p9"/>
          <p:cNvCxnSpPr/>
          <p:nvPr/>
        </p:nvCxnSpPr>
        <p:spPr>
          <a:xfrm>
            <a:off x="15296508" y="8121415"/>
            <a:ext cx="986400" cy="1425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2" name="Google Shape;292;p9"/>
          <p:cNvCxnSpPr/>
          <p:nvPr/>
        </p:nvCxnSpPr>
        <p:spPr>
          <a:xfrm flipH="1">
            <a:off x="16272962" y="8124648"/>
            <a:ext cx="1156500" cy="141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3" name="Google Shape;293;p9"/>
          <p:cNvCxnSpPr/>
          <p:nvPr/>
        </p:nvCxnSpPr>
        <p:spPr>
          <a:xfrm>
            <a:off x="17430222" y="8121415"/>
            <a:ext cx="986400" cy="1425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4" name="Google Shape;294;p9"/>
          <p:cNvCxnSpPr/>
          <p:nvPr/>
        </p:nvCxnSpPr>
        <p:spPr>
          <a:xfrm flipH="1">
            <a:off x="18406675" y="8124648"/>
            <a:ext cx="1156500" cy="1419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aphicFrame>
        <p:nvGraphicFramePr>
          <p:cNvPr id="295" name="Google Shape;295;p9"/>
          <p:cNvGraphicFramePr/>
          <p:nvPr/>
        </p:nvGraphicFramePr>
        <p:xfrm>
          <a:off x="4627694" y="95616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{C1E7EF43-E3FA-48FD-9A7A-782896C191A0}</a:tableStyleId>
              </a:tblPr>
              <a:tblGrid>
                <a:gridCol w="2105400"/>
                <a:gridCol w="2105400"/>
                <a:gridCol w="2105400"/>
                <a:gridCol w="2105400"/>
                <a:gridCol w="2105400"/>
                <a:gridCol w="2105400"/>
                <a:gridCol w="2105400"/>
              </a:tblGrid>
              <a:tr h="104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Difference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10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10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10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25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15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20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grpSp>
        <p:nvGrpSpPr>
          <p:cNvPr id="296" name="Google Shape;296;p9"/>
          <p:cNvGrpSpPr/>
          <p:nvPr/>
        </p:nvGrpSpPr>
        <p:grpSpPr>
          <a:xfrm>
            <a:off x="6715935" y="9557912"/>
            <a:ext cx="10561258" cy="2937613"/>
            <a:chOff x="0" y="0"/>
            <a:chExt cx="10561258" cy="2937613"/>
          </a:xfrm>
        </p:grpSpPr>
        <p:sp>
          <p:nvSpPr>
            <p:cNvPr id="297" name="Google Shape;297;p9"/>
            <p:cNvSpPr/>
            <p:nvPr/>
          </p:nvSpPr>
          <p:spPr>
            <a:xfrm>
              <a:off x="0" y="0"/>
              <a:ext cx="10561258" cy="1053015"/>
            </a:xfrm>
            <a:prstGeom prst="rect">
              <a:avLst/>
            </a:prstGeom>
            <a:noFill/>
            <a:ln cap="flat" cmpd="sng" w="101600">
              <a:solidFill>
                <a:srgbClr val="0433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" name="Google Shape;298;p9"/>
            <p:cNvSpPr txBox="1"/>
            <p:nvPr/>
          </p:nvSpPr>
          <p:spPr>
            <a:xfrm>
              <a:off x="2334365" y="1480863"/>
              <a:ext cx="56754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3FF"/>
                </a:buClr>
                <a:buSzPts val="3500"/>
                <a:buFont typeface="Helvetica Neue"/>
                <a:buNone/>
              </a:pPr>
              <a:r>
                <a:rPr b="0" i="0" lang="en-US" sz="3500" u="none" cap="none" strike="noStrike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Standard Deviation = 5.831</a:t>
              </a:r>
              <a:endParaRPr/>
            </a:p>
          </p:txBody>
        </p:sp>
        <p:sp>
          <p:nvSpPr>
            <p:cNvPr id="299" name="Google Shape;299;p9"/>
            <p:cNvSpPr txBox="1"/>
            <p:nvPr/>
          </p:nvSpPr>
          <p:spPr>
            <a:xfrm>
              <a:off x="807965" y="2296213"/>
              <a:ext cx="87282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3FF"/>
                </a:buClr>
                <a:buSzPts val="3500"/>
                <a:buFont typeface="Helvetica Neue"/>
                <a:buNone/>
              </a:pPr>
              <a:r>
                <a:rPr b="0" i="0" lang="en-US" sz="3500" u="none" cap="none" strike="noStrike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Sigma = 20 / 5.831 = 3.43 &gt;</a:t>
              </a:r>
              <a:r>
                <a:rPr b="0" i="0" lang="en-US" sz="3500" u="none" cap="none" strike="noStrike">
                  <a:solidFill>
                    <a:srgbClr val="EB22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2 = Threshold</a:t>
              </a:r>
              <a:endParaRPr/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16334785" y="6498159"/>
            <a:ext cx="7924966" cy="1611987"/>
            <a:chOff x="0" y="0"/>
            <a:chExt cx="7924966" cy="1611987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4269080" cy="1611987"/>
            </a:xfrm>
            <a:prstGeom prst="rect">
              <a:avLst/>
            </a:prstGeom>
            <a:noFill/>
            <a:ln cap="flat" cmpd="sng" w="50800">
              <a:solidFill>
                <a:srgbClr val="0433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2" name="Google Shape;302;p9"/>
            <p:cNvSpPr txBox="1"/>
            <p:nvPr/>
          </p:nvSpPr>
          <p:spPr>
            <a:xfrm>
              <a:off x="4321066" y="303327"/>
              <a:ext cx="36039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3FF"/>
                </a:buClr>
                <a:buSzPts val="3000"/>
                <a:buFont typeface="Helvetica Neue"/>
                <a:buNone/>
              </a:pPr>
              <a:r>
                <a:rPr b="0" i="0" lang="en-US" sz="3000" u="none" cap="none" strike="noStrike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90 &gt; </a:t>
              </a:r>
              <a:r>
                <a:rPr b="0" i="0" lang="en-US" sz="3000" u="none" cap="none" strike="noStrike">
                  <a:solidFill>
                    <a:srgbClr val="EB22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Threshold (20)</a:t>
              </a:r>
              <a:endParaRPr b="0" i="0" sz="2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3FF"/>
                </a:buClr>
                <a:buSzPts val="3000"/>
                <a:buFont typeface="Helvetica Neue"/>
                <a:buNone/>
              </a:pPr>
              <a:r>
                <a:rPr b="0" i="0" lang="en-US" sz="3000" u="none" cap="none" strike="noStrike">
                  <a:solidFill>
                    <a:srgbClr val="043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110 &gt; </a:t>
              </a:r>
              <a:r>
                <a:rPr b="0" i="0" lang="en-US" sz="3000" u="none" cap="none" strike="noStrike">
                  <a:solidFill>
                    <a:srgbClr val="EB22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Threshold (20)</a:t>
              </a:r>
              <a:endParaRPr/>
            </a:p>
          </p:txBody>
        </p:sp>
      </p:grpSp>
      <p:grpSp>
        <p:nvGrpSpPr>
          <p:cNvPr id="303" name="Google Shape;303;p9"/>
          <p:cNvGrpSpPr/>
          <p:nvPr/>
        </p:nvGrpSpPr>
        <p:grpSpPr>
          <a:xfrm>
            <a:off x="16529271" y="7893362"/>
            <a:ext cx="7085904" cy="4149388"/>
            <a:chOff x="16529271" y="7969562"/>
            <a:chExt cx="7085904" cy="4149388"/>
          </a:xfrm>
        </p:grpSpPr>
        <p:grpSp>
          <p:nvGrpSpPr>
            <p:cNvPr id="304" name="Google Shape;304;p9"/>
            <p:cNvGrpSpPr/>
            <p:nvPr/>
          </p:nvGrpSpPr>
          <p:grpSpPr>
            <a:xfrm>
              <a:off x="16529271" y="7969562"/>
              <a:ext cx="5994896" cy="3834677"/>
              <a:chOff x="0" y="0"/>
              <a:chExt cx="5994894" cy="3834676"/>
            </a:xfrm>
          </p:grpSpPr>
          <p:cxnSp>
            <p:nvCxnSpPr>
              <p:cNvPr id="305" name="Google Shape;305;p9"/>
              <p:cNvCxnSpPr/>
              <p:nvPr/>
            </p:nvCxnSpPr>
            <p:spPr>
              <a:xfrm>
                <a:off x="0" y="3834675"/>
                <a:ext cx="4981848" cy="1"/>
              </a:xfrm>
              <a:prstGeom prst="straightConnector1">
                <a:avLst/>
              </a:prstGeom>
              <a:noFill/>
              <a:ln cap="flat" cmpd="sng" w="508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cxnSp>
            <p:nvCxnSpPr>
              <p:cNvPr id="306" name="Google Shape;306;p9"/>
              <p:cNvCxnSpPr/>
              <p:nvPr/>
            </p:nvCxnSpPr>
            <p:spPr>
              <a:xfrm flipH="1">
                <a:off x="5994893" y="0"/>
                <a:ext cx="1" cy="3430730"/>
              </a:xfrm>
              <a:prstGeom prst="straightConnector1">
                <a:avLst/>
              </a:prstGeom>
              <a:noFill/>
              <a:ln cap="flat" cmpd="sng" w="508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</p:grpSp>
        <p:sp>
          <p:nvSpPr>
            <p:cNvPr id="307" name="Google Shape;307;p9"/>
            <p:cNvSpPr txBox="1"/>
            <p:nvPr/>
          </p:nvSpPr>
          <p:spPr>
            <a:xfrm>
              <a:off x="21610575" y="11395650"/>
              <a:ext cx="20046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latin typeface="Helvetica Neue"/>
                  <a:ea typeface="Helvetica Neue"/>
                  <a:cs typeface="Helvetica Neue"/>
                  <a:sym typeface="Helvetica Neue"/>
                </a:rPr>
                <a:t>Valid LJ</a:t>
              </a:r>
              <a:endParaRPr b="1" sz="3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 txBox="1"/>
          <p:nvPr>
            <p:ph type="title"/>
          </p:nvPr>
        </p:nvSpPr>
        <p:spPr>
          <a:xfrm>
            <a:off x="1206500" y="698001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Jump — Same Jump (Duration)</a:t>
            </a:r>
            <a:endParaRPr/>
          </a:p>
        </p:txBody>
      </p:sp>
      <p:graphicFrame>
        <p:nvGraphicFramePr>
          <p:cNvPr id="313" name="Google Shape;313;p10"/>
          <p:cNvGraphicFramePr/>
          <p:nvPr/>
        </p:nvGraphicFramePr>
        <p:xfrm>
          <a:off x="332716" y="2736344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{C1E7EF43-E3FA-48FD-9A7A-782896C191A0}</a:tableStyleId>
              </a:tblPr>
              <a:tblGrid>
                <a:gridCol w="1618300"/>
                <a:gridCol w="3750350"/>
                <a:gridCol w="3656825"/>
                <a:gridCol w="3700875"/>
                <a:gridCol w="3664075"/>
                <a:gridCol w="3664075"/>
                <a:gridCol w="3664075"/>
              </a:tblGrid>
              <a:tr h="123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Time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LJ Status (Case 1)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433FF"/>
                          </a:solidFill>
                        </a:rPr>
                        <a:t>LJ Status (Case 1) Altered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LJ Status (Case 2)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433FF"/>
                          </a:solidFill>
                        </a:rPr>
                        <a:t>LJ Status (Case 2) Altered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LJ Status (Case 3)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433FF"/>
                          </a:solidFill>
                        </a:rPr>
                        <a:t>LJ Status (Case 3) Altered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23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10:00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TRUE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LJ_0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TRUE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LJ_0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23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10:02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23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10:04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23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10:06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220C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EB220C"/>
                          </a:solidFill>
                        </a:rPr>
                        <a:t>TRUE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23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10:08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TRUE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LJ_1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TRUE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LJ_0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23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10:10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23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10:12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FALSE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grpSp>
        <p:nvGrpSpPr>
          <p:cNvPr id="314" name="Google Shape;314;p10"/>
          <p:cNvGrpSpPr/>
          <p:nvPr/>
        </p:nvGrpSpPr>
        <p:grpSpPr>
          <a:xfrm>
            <a:off x="1946063" y="3949444"/>
            <a:ext cx="18405759" cy="8574250"/>
            <a:chOff x="0" y="0"/>
            <a:chExt cx="18405758" cy="8574248"/>
          </a:xfrm>
        </p:grpSpPr>
        <p:sp>
          <p:nvSpPr>
            <p:cNvPr id="315" name="Google Shape;315;p10"/>
            <p:cNvSpPr/>
            <p:nvPr/>
          </p:nvSpPr>
          <p:spPr>
            <a:xfrm>
              <a:off x="0" y="0"/>
              <a:ext cx="3763887" cy="4928842"/>
            </a:xfrm>
            <a:prstGeom prst="rect">
              <a:avLst/>
            </a:prstGeom>
            <a:noFill/>
            <a:ln cap="flat" cmpd="sng" w="76200">
              <a:solidFill>
                <a:srgbClr val="EB220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7423044" y="0"/>
              <a:ext cx="3649079" cy="4928842"/>
            </a:xfrm>
            <a:prstGeom prst="rect">
              <a:avLst/>
            </a:prstGeom>
            <a:noFill/>
            <a:ln cap="flat" cmpd="sng" w="76200">
              <a:solidFill>
                <a:srgbClr val="EB220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14756679" y="4930094"/>
              <a:ext cx="3649079" cy="3644154"/>
            </a:xfrm>
            <a:prstGeom prst="rect">
              <a:avLst/>
            </a:prstGeom>
            <a:noFill/>
            <a:ln cap="flat" cmpd="sng" w="76200">
              <a:solidFill>
                <a:srgbClr val="EB220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8" name="Google Shape;318;p10"/>
          <p:cNvSpPr/>
          <p:nvPr/>
        </p:nvSpPr>
        <p:spPr>
          <a:xfrm>
            <a:off x="10097492" y="7659303"/>
            <a:ext cx="2220163" cy="1174166"/>
          </a:xfrm>
          <a:prstGeom prst="rect">
            <a:avLst/>
          </a:prstGeom>
          <a:noFill/>
          <a:ln cap="flat" cmpd="sng" w="88900">
            <a:solidFill>
              <a:srgbClr val="EB220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"/>
          <p:cNvSpPr txBox="1"/>
          <p:nvPr>
            <p:ph type="title"/>
          </p:nvPr>
        </p:nvSpPr>
        <p:spPr>
          <a:xfrm>
            <a:off x="1206500" y="9017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 Flowchart</a:t>
            </a:r>
            <a:endParaRPr/>
          </a:p>
        </p:txBody>
      </p:sp>
      <p:sp>
        <p:nvSpPr>
          <p:cNvPr id="324" name="Google Shape;324;p11"/>
          <p:cNvSpPr txBox="1"/>
          <p:nvPr/>
        </p:nvSpPr>
        <p:spPr>
          <a:xfrm>
            <a:off x="3126825" y="3835858"/>
            <a:ext cx="3417317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Based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Data</a:t>
            </a:r>
            <a:endParaRPr/>
          </a:p>
        </p:txBody>
      </p:sp>
      <p:sp>
        <p:nvSpPr>
          <p:cNvPr id="325" name="Google Shape;325;p11"/>
          <p:cNvSpPr txBox="1"/>
          <p:nvPr/>
        </p:nvSpPr>
        <p:spPr>
          <a:xfrm>
            <a:off x="9959217" y="3835858"/>
            <a:ext cx="4630421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Collection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Case Study</a:t>
            </a:r>
            <a:endParaRPr/>
          </a:p>
        </p:txBody>
      </p:sp>
      <p:sp>
        <p:nvSpPr>
          <p:cNvPr id="326" name="Google Shape;326;p11"/>
          <p:cNvSpPr txBox="1"/>
          <p:nvPr/>
        </p:nvSpPr>
        <p:spPr>
          <a:xfrm>
            <a:off x="17336184" y="3835858"/>
            <a:ext cx="4799585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Cluster 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Time Range</a:t>
            </a:r>
            <a:endParaRPr/>
          </a:p>
        </p:txBody>
      </p:sp>
      <p:sp>
        <p:nvSpPr>
          <p:cNvPr id="327" name="Google Shape;327;p11"/>
          <p:cNvSpPr txBox="1"/>
          <p:nvPr/>
        </p:nvSpPr>
        <p:spPr>
          <a:xfrm>
            <a:off x="17298025" y="7205200"/>
            <a:ext cx="54396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 Lightning Cluster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Movement Track</a:t>
            </a:r>
            <a:endParaRPr/>
          </a:p>
        </p:txBody>
      </p:sp>
      <p:sp>
        <p:nvSpPr>
          <p:cNvPr id="328" name="Google Shape;328;p11"/>
          <p:cNvSpPr txBox="1"/>
          <p:nvPr/>
        </p:nvSpPr>
        <p:spPr>
          <a:xfrm>
            <a:off x="9554595" y="7205199"/>
            <a:ext cx="5439665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Lightning Jump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2-Sigma Algorithm</a:t>
            </a:r>
            <a:endParaRPr/>
          </a:p>
        </p:txBody>
      </p:sp>
      <p:sp>
        <p:nvSpPr>
          <p:cNvPr id="329" name="Google Shape;329;p11"/>
          <p:cNvSpPr txBox="1"/>
          <p:nvPr/>
        </p:nvSpPr>
        <p:spPr>
          <a:xfrm>
            <a:off x="2189819" y="7205199"/>
            <a:ext cx="5291329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Obtain Lightning Jump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Period in each Cluster</a:t>
            </a:r>
            <a:endParaRPr/>
          </a:p>
        </p:txBody>
      </p:sp>
      <p:sp>
        <p:nvSpPr>
          <p:cNvPr id="330" name="Google Shape;330;p11"/>
          <p:cNvSpPr txBox="1"/>
          <p:nvPr/>
        </p:nvSpPr>
        <p:spPr>
          <a:xfrm>
            <a:off x="1960458" y="10334969"/>
            <a:ext cx="5750053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LJ Centroid to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the Nearby Radar</a:t>
            </a:r>
            <a:endParaRPr/>
          </a:p>
        </p:txBody>
      </p:sp>
      <p:sp>
        <p:nvSpPr>
          <p:cNvPr id="331" name="Google Shape;331;p11"/>
          <p:cNvSpPr txBox="1"/>
          <p:nvPr/>
        </p:nvSpPr>
        <p:spPr>
          <a:xfrm>
            <a:off x="9392034" y="10334969"/>
            <a:ext cx="6446521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Record the SHI Information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Detected Radar</a:t>
            </a:r>
            <a:endParaRPr/>
          </a:p>
        </p:txBody>
      </p:sp>
      <p:sp>
        <p:nvSpPr>
          <p:cNvPr id="332" name="Google Shape;332;p11"/>
          <p:cNvSpPr txBox="1"/>
          <p:nvPr/>
        </p:nvSpPr>
        <p:spPr>
          <a:xfrm>
            <a:off x="17520080" y="10334969"/>
            <a:ext cx="4431793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Processing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(More Case-Study)</a:t>
            </a:r>
            <a:endParaRPr/>
          </a:p>
        </p:txBody>
      </p:sp>
      <p:cxnSp>
        <p:nvCxnSpPr>
          <p:cNvPr id="333" name="Google Shape;333;p11"/>
          <p:cNvCxnSpPr/>
          <p:nvPr/>
        </p:nvCxnSpPr>
        <p:spPr>
          <a:xfrm>
            <a:off x="6859440" y="4482695"/>
            <a:ext cx="2784481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4" name="Google Shape;334;p11"/>
          <p:cNvCxnSpPr/>
          <p:nvPr/>
        </p:nvCxnSpPr>
        <p:spPr>
          <a:xfrm>
            <a:off x="14904935" y="4489146"/>
            <a:ext cx="211595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5" name="Google Shape;335;p11"/>
          <p:cNvCxnSpPr/>
          <p:nvPr/>
        </p:nvCxnSpPr>
        <p:spPr>
          <a:xfrm>
            <a:off x="7870218" y="10988257"/>
            <a:ext cx="1364396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6" name="Google Shape;336;p11"/>
          <p:cNvCxnSpPr/>
          <p:nvPr/>
        </p:nvCxnSpPr>
        <p:spPr>
          <a:xfrm>
            <a:off x="15998911" y="10988257"/>
            <a:ext cx="136081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7" name="Google Shape;337;p11"/>
          <p:cNvCxnSpPr/>
          <p:nvPr/>
        </p:nvCxnSpPr>
        <p:spPr>
          <a:xfrm>
            <a:off x="19924609" y="5325897"/>
            <a:ext cx="1" cy="16958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8" name="Google Shape;338;p11"/>
          <p:cNvCxnSpPr/>
          <p:nvPr/>
        </p:nvCxnSpPr>
        <p:spPr>
          <a:xfrm>
            <a:off x="4835483" y="8575452"/>
            <a:ext cx="1" cy="16958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9" name="Google Shape;339;p11"/>
          <p:cNvCxnSpPr/>
          <p:nvPr/>
        </p:nvCxnSpPr>
        <p:spPr>
          <a:xfrm flipH="1">
            <a:off x="15240940" y="7858487"/>
            <a:ext cx="181037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0" name="Google Shape;340;p11"/>
          <p:cNvCxnSpPr/>
          <p:nvPr/>
        </p:nvCxnSpPr>
        <p:spPr>
          <a:xfrm flipH="1">
            <a:off x="7647230" y="7858487"/>
            <a:ext cx="1810372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341" name="Google Shape;341;p11"/>
          <p:cNvGrpSpPr/>
          <p:nvPr/>
        </p:nvGrpSpPr>
        <p:grpSpPr>
          <a:xfrm>
            <a:off x="1900759" y="10327857"/>
            <a:ext cx="13932072" cy="2238981"/>
            <a:chOff x="-1" y="0"/>
            <a:chExt cx="13932070" cy="2238980"/>
          </a:xfrm>
        </p:grpSpPr>
        <p:sp>
          <p:nvSpPr>
            <p:cNvPr id="342" name="Google Shape;342;p11"/>
            <p:cNvSpPr/>
            <p:nvPr/>
          </p:nvSpPr>
          <p:spPr>
            <a:xfrm>
              <a:off x="-1" y="0"/>
              <a:ext cx="13932070" cy="1433163"/>
            </a:xfrm>
            <a:prstGeom prst="rect">
              <a:avLst/>
            </a:prstGeom>
            <a:noFill/>
            <a:ln cap="flat" cmpd="sng" w="38100">
              <a:solidFill>
                <a:srgbClr val="FF26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" name="Google Shape;343;p11"/>
            <p:cNvSpPr txBox="1"/>
            <p:nvPr/>
          </p:nvSpPr>
          <p:spPr>
            <a:xfrm>
              <a:off x="5464984" y="1467581"/>
              <a:ext cx="2927906" cy="771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B220C"/>
                </a:buClr>
                <a:buSzPts val="4500"/>
                <a:buFont typeface="Helvetica Neue"/>
                <a:buNone/>
              </a:pPr>
              <a:r>
                <a:rPr b="0" i="0" lang="en-US" sz="4500" u="none" cap="none" strike="noStrike">
                  <a:solidFill>
                    <a:srgbClr val="EB22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Validation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n-US" sz="8000"/>
              <a:t>Validation — SHI (Severe Hail Index) Collocation</a:t>
            </a:r>
            <a:endParaRPr/>
          </a:p>
        </p:txBody>
      </p:sp>
      <p:graphicFrame>
        <p:nvGraphicFramePr>
          <p:cNvPr id="349" name="Google Shape;349;p12"/>
          <p:cNvGraphicFramePr/>
          <p:nvPr/>
        </p:nvGraphicFramePr>
        <p:xfrm>
          <a:off x="1386818" y="292236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{C1E7EF43-E3FA-48FD-9A7A-782896C191A0}</a:tableStyleId>
              </a:tblPr>
              <a:tblGrid>
                <a:gridCol w="2349475"/>
                <a:gridCol w="5309050"/>
                <a:gridCol w="2890275"/>
              </a:tblGrid>
              <a:tr h="114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Time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433FF"/>
                          </a:solidFill>
                        </a:rPr>
                        <a:t>LJ Status (Case 1) Altered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Coordinate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14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10:00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LJ_0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(X0, Y0)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14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10:02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/>
                </a:tc>
              </a:tr>
              <a:tr h="114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10:04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/>
                </a:tc>
              </a:tr>
              <a:tr h="114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10:06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220C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>
                        <a:solidFill>
                          <a:srgbClr val="EB220C"/>
                        </a:solidFill>
                      </a:endParaRPr>
                    </a:p>
                  </a:txBody>
                  <a:tcPr marT="50800" marB="50800" marR="50800" marL="50800" anchor="ctr"/>
                </a:tc>
              </a:tr>
              <a:tr h="114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10:08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LJ_1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/>
                        <a:t>(X1, Y1)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14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10:10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/>
                </a:tc>
              </a:tr>
              <a:tr h="114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 u="none" cap="none" strike="noStrike"/>
                        <a:t>10:12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3FF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 u="none" cap="none" strike="noStrike">
                          <a:solidFill>
                            <a:srgbClr val="0433FF"/>
                          </a:solidFill>
                        </a:rPr>
                        <a:t>SAME_JUMP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grpSp>
        <p:nvGrpSpPr>
          <p:cNvPr id="350" name="Google Shape;350;p12"/>
          <p:cNvGrpSpPr/>
          <p:nvPr/>
        </p:nvGrpSpPr>
        <p:grpSpPr>
          <a:xfrm>
            <a:off x="11935625" y="4053176"/>
            <a:ext cx="4118327" cy="5245622"/>
            <a:chOff x="-13486" y="0"/>
            <a:chExt cx="4118327" cy="5245622"/>
          </a:xfrm>
        </p:grpSpPr>
        <p:grpSp>
          <p:nvGrpSpPr>
            <p:cNvPr id="351" name="Google Shape;351;p12"/>
            <p:cNvGrpSpPr/>
            <p:nvPr/>
          </p:nvGrpSpPr>
          <p:grpSpPr>
            <a:xfrm>
              <a:off x="0" y="0"/>
              <a:ext cx="4104841" cy="5245622"/>
              <a:chOff x="0" y="0"/>
              <a:chExt cx="4104840" cy="5245621"/>
            </a:xfrm>
          </p:grpSpPr>
          <p:grpSp>
            <p:nvGrpSpPr>
              <p:cNvPr id="352" name="Google Shape;352;p12"/>
              <p:cNvGrpSpPr/>
              <p:nvPr/>
            </p:nvGrpSpPr>
            <p:grpSpPr>
              <a:xfrm>
                <a:off x="0" y="617693"/>
                <a:ext cx="4104840" cy="4611937"/>
                <a:chOff x="0" y="0"/>
                <a:chExt cx="4104839" cy="4611935"/>
              </a:xfrm>
            </p:grpSpPr>
            <p:cxnSp>
              <p:nvCxnSpPr>
                <p:cNvPr id="353" name="Google Shape;353;p12"/>
                <p:cNvCxnSpPr/>
                <p:nvPr/>
              </p:nvCxnSpPr>
              <p:spPr>
                <a:xfrm>
                  <a:off x="0" y="0"/>
                  <a:ext cx="4104839" cy="0"/>
                </a:xfrm>
                <a:prstGeom prst="straightConnector1">
                  <a:avLst/>
                </a:prstGeom>
                <a:noFill/>
                <a:ln cap="flat" cmpd="sng" w="508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354" name="Google Shape;354;p12"/>
                <p:cNvCxnSpPr/>
                <p:nvPr/>
              </p:nvCxnSpPr>
              <p:spPr>
                <a:xfrm>
                  <a:off x="0" y="4611934"/>
                  <a:ext cx="4104839" cy="1"/>
                </a:xfrm>
                <a:prstGeom prst="straightConnector1">
                  <a:avLst/>
                </a:prstGeom>
                <a:noFill/>
                <a:ln cap="flat" cmpd="sng" w="508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med" w="med" type="triangle"/>
                </a:ln>
              </p:spPr>
            </p:cxnSp>
          </p:grpSp>
          <p:sp>
            <p:nvSpPr>
              <p:cNvPr id="355" name="Google Shape;355;p12"/>
              <p:cNvSpPr txBox="1"/>
              <p:nvPr/>
            </p:nvSpPr>
            <p:spPr>
              <a:xfrm>
                <a:off x="958024" y="0"/>
                <a:ext cx="2119424" cy="653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Helvetica Neue"/>
                  <a:buNone/>
                </a:pPr>
                <a:r>
                  <a:rPr b="0" i="0" lang="en-US" sz="40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Scan</a:t>
                </a:r>
                <a:endParaRPr/>
              </a:p>
            </p:txBody>
          </p:sp>
          <p:sp>
            <p:nvSpPr>
              <p:cNvPr id="356" name="Google Shape;356;p12"/>
              <p:cNvSpPr txBox="1"/>
              <p:nvPr/>
            </p:nvSpPr>
            <p:spPr>
              <a:xfrm>
                <a:off x="992708" y="4592568"/>
                <a:ext cx="2119424" cy="653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Helvetica Neue"/>
                  <a:buNone/>
                </a:pPr>
                <a:r>
                  <a:rPr b="0" i="0" lang="en-US" sz="40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Scan</a:t>
                </a:r>
                <a:endParaRPr/>
              </a:p>
            </p:txBody>
          </p:sp>
        </p:grpSp>
        <p:sp>
          <p:nvSpPr>
            <p:cNvPr id="357" name="Google Shape;357;p12"/>
            <p:cNvSpPr txBox="1"/>
            <p:nvPr/>
          </p:nvSpPr>
          <p:spPr>
            <a:xfrm>
              <a:off x="-13486" y="2535999"/>
              <a:ext cx="4104900" cy="6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B220C"/>
                </a:buClr>
                <a:buSzPts val="3500"/>
                <a:buFont typeface="Helvetica Neue"/>
                <a:buNone/>
              </a:pPr>
              <a:r>
                <a:rPr b="0" i="0" lang="en-US" sz="3500" u="none" cap="none" strike="noStrike">
                  <a:solidFill>
                    <a:srgbClr val="EB22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Range = 0.5 Degree</a:t>
              </a:r>
              <a:endParaRPr/>
            </a:p>
          </p:txBody>
        </p:sp>
      </p:grpSp>
      <p:sp>
        <p:nvSpPr>
          <p:cNvPr id="358" name="Google Shape;358;p12"/>
          <p:cNvSpPr txBox="1"/>
          <p:nvPr/>
        </p:nvSpPr>
        <p:spPr>
          <a:xfrm>
            <a:off x="16021917" y="4053180"/>
            <a:ext cx="7695300" cy="6028800"/>
          </a:xfrm>
          <a:prstGeom prst="rect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 Information (</a:t>
            </a:r>
            <a:r>
              <a:rPr b="0" i="0" lang="en-US" sz="35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within 50 minutes</a:t>
            </a: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SHI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Severe Hail Coordinate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LJ Detection Valid Size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LJ Detection Invalid Size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90 Percentile of SHI above Threshold</a:t>
            </a:r>
            <a:endParaRPr sz="3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"/>
          <p:cNvSpPr txBox="1"/>
          <p:nvPr>
            <p:ph type="title"/>
          </p:nvPr>
        </p:nvSpPr>
        <p:spPr>
          <a:xfrm>
            <a:off x="1206500" y="9017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 Flowchart</a:t>
            </a:r>
            <a:endParaRPr/>
          </a:p>
        </p:txBody>
      </p:sp>
      <p:sp>
        <p:nvSpPr>
          <p:cNvPr id="364" name="Google Shape;364;p13"/>
          <p:cNvSpPr txBox="1"/>
          <p:nvPr/>
        </p:nvSpPr>
        <p:spPr>
          <a:xfrm>
            <a:off x="3126825" y="3835858"/>
            <a:ext cx="3417317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Based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Data</a:t>
            </a:r>
            <a:endParaRPr/>
          </a:p>
        </p:txBody>
      </p:sp>
      <p:sp>
        <p:nvSpPr>
          <p:cNvPr id="365" name="Google Shape;365;p13"/>
          <p:cNvSpPr txBox="1"/>
          <p:nvPr/>
        </p:nvSpPr>
        <p:spPr>
          <a:xfrm>
            <a:off x="9959217" y="3835858"/>
            <a:ext cx="4630421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Collection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Case Study</a:t>
            </a:r>
            <a:endParaRPr/>
          </a:p>
        </p:txBody>
      </p:sp>
      <p:sp>
        <p:nvSpPr>
          <p:cNvPr id="366" name="Google Shape;366;p13"/>
          <p:cNvSpPr txBox="1"/>
          <p:nvPr/>
        </p:nvSpPr>
        <p:spPr>
          <a:xfrm>
            <a:off x="17336184" y="3835858"/>
            <a:ext cx="4799585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Cluster 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Time Range</a:t>
            </a:r>
            <a:endParaRPr/>
          </a:p>
        </p:txBody>
      </p:sp>
      <p:sp>
        <p:nvSpPr>
          <p:cNvPr id="367" name="Google Shape;367;p13"/>
          <p:cNvSpPr txBox="1"/>
          <p:nvPr/>
        </p:nvSpPr>
        <p:spPr>
          <a:xfrm>
            <a:off x="17204800" y="7205200"/>
            <a:ext cx="54396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 Lightning Cluster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Movement Track</a:t>
            </a:r>
            <a:endParaRPr/>
          </a:p>
        </p:txBody>
      </p:sp>
      <p:sp>
        <p:nvSpPr>
          <p:cNvPr id="368" name="Google Shape;368;p13"/>
          <p:cNvSpPr txBox="1"/>
          <p:nvPr/>
        </p:nvSpPr>
        <p:spPr>
          <a:xfrm>
            <a:off x="9554595" y="7205199"/>
            <a:ext cx="5439665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Lightning Jump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2-Sigma Algorithm</a:t>
            </a:r>
            <a:endParaRPr/>
          </a:p>
        </p:txBody>
      </p:sp>
      <p:sp>
        <p:nvSpPr>
          <p:cNvPr id="369" name="Google Shape;369;p13"/>
          <p:cNvSpPr txBox="1"/>
          <p:nvPr/>
        </p:nvSpPr>
        <p:spPr>
          <a:xfrm>
            <a:off x="2189819" y="7205199"/>
            <a:ext cx="5291329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Obtain Lightning Jump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Period in each Cluster</a:t>
            </a:r>
            <a:endParaRPr/>
          </a:p>
        </p:txBody>
      </p:sp>
      <p:sp>
        <p:nvSpPr>
          <p:cNvPr id="370" name="Google Shape;370;p13"/>
          <p:cNvSpPr txBox="1"/>
          <p:nvPr/>
        </p:nvSpPr>
        <p:spPr>
          <a:xfrm>
            <a:off x="1960458" y="10334969"/>
            <a:ext cx="5750053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LJ Centroid to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the Nearby Radar</a:t>
            </a:r>
            <a:endParaRPr/>
          </a:p>
        </p:txBody>
      </p:sp>
      <p:sp>
        <p:nvSpPr>
          <p:cNvPr id="371" name="Google Shape;371;p13"/>
          <p:cNvSpPr txBox="1"/>
          <p:nvPr/>
        </p:nvSpPr>
        <p:spPr>
          <a:xfrm>
            <a:off x="9392034" y="10334969"/>
            <a:ext cx="6446521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Record the SHI Information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Detected Radar</a:t>
            </a:r>
            <a:endParaRPr/>
          </a:p>
        </p:txBody>
      </p:sp>
      <p:sp>
        <p:nvSpPr>
          <p:cNvPr id="372" name="Google Shape;372;p13"/>
          <p:cNvSpPr txBox="1"/>
          <p:nvPr/>
        </p:nvSpPr>
        <p:spPr>
          <a:xfrm>
            <a:off x="17520080" y="10334969"/>
            <a:ext cx="4431793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Processing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(More Case-Study)</a:t>
            </a:r>
            <a:endParaRPr/>
          </a:p>
        </p:txBody>
      </p:sp>
      <p:cxnSp>
        <p:nvCxnSpPr>
          <p:cNvPr id="373" name="Google Shape;373;p13"/>
          <p:cNvCxnSpPr/>
          <p:nvPr/>
        </p:nvCxnSpPr>
        <p:spPr>
          <a:xfrm>
            <a:off x="6859440" y="4482695"/>
            <a:ext cx="2784481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4" name="Google Shape;374;p13"/>
          <p:cNvCxnSpPr/>
          <p:nvPr/>
        </p:nvCxnSpPr>
        <p:spPr>
          <a:xfrm>
            <a:off x="14904935" y="4489146"/>
            <a:ext cx="211595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5" name="Google Shape;375;p13"/>
          <p:cNvCxnSpPr/>
          <p:nvPr/>
        </p:nvCxnSpPr>
        <p:spPr>
          <a:xfrm>
            <a:off x="7870218" y="10988257"/>
            <a:ext cx="1364396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6" name="Google Shape;376;p13"/>
          <p:cNvCxnSpPr/>
          <p:nvPr/>
        </p:nvCxnSpPr>
        <p:spPr>
          <a:xfrm>
            <a:off x="15998911" y="10988257"/>
            <a:ext cx="136081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7" name="Google Shape;377;p13"/>
          <p:cNvCxnSpPr/>
          <p:nvPr/>
        </p:nvCxnSpPr>
        <p:spPr>
          <a:xfrm>
            <a:off x="19924609" y="5325897"/>
            <a:ext cx="1" cy="16958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8" name="Google Shape;378;p13"/>
          <p:cNvCxnSpPr/>
          <p:nvPr/>
        </p:nvCxnSpPr>
        <p:spPr>
          <a:xfrm>
            <a:off x="4835483" y="8575452"/>
            <a:ext cx="1" cy="16958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9" name="Google Shape;379;p13"/>
          <p:cNvCxnSpPr/>
          <p:nvPr/>
        </p:nvCxnSpPr>
        <p:spPr>
          <a:xfrm flipH="1">
            <a:off x="15240940" y="7858487"/>
            <a:ext cx="181037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0" name="Google Shape;380;p13"/>
          <p:cNvCxnSpPr/>
          <p:nvPr/>
        </p:nvCxnSpPr>
        <p:spPr>
          <a:xfrm flipH="1">
            <a:off x="7647230" y="7858487"/>
            <a:ext cx="1810372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381" name="Google Shape;381;p13"/>
          <p:cNvGrpSpPr/>
          <p:nvPr/>
        </p:nvGrpSpPr>
        <p:grpSpPr>
          <a:xfrm>
            <a:off x="17462304" y="10277718"/>
            <a:ext cx="4659272" cy="2238981"/>
            <a:chOff x="0" y="0"/>
            <a:chExt cx="4659270" cy="2238980"/>
          </a:xfrm>
        </p:grpSpPr>
        <p:sp>
          <p:nvSpPr>
            <p:cNvPr id="382" name="Google Shape;382;p13"/>
            <p:cNvSpPr/>
            <p:nvPr/>
          </p:nvSpPr>
          <p:spPr>
            <a:xfrm>
              <a:off x="0" y="0"/>
              <a:ext cx="4659270" cy="1433163"/>
            </a:xfrm>
            <a:prstGeom prst="rect">
              <a:avLst/>
            </a:prstGeom>
            <a:noFill/>
            <a:ln cap="flat" cmpd="sng" w="38100">
              <a:solidFill>
                <a:srgbClr val="FF26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3" name="Google Shape;383;p13"/>
            <p:cNvSpPr txBox="1"/>
            <p:nvPr/>
          </p:nvSpPr>
          <p:spPr>
            <a:xfrm>
              <a:off x="930433" y="1467581"/>
              <a:ext cx="2861906" cy="771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B220C"/>
                </a:buClr>
                <a:buSzPts val="4500"/>
                <a:buFont typeface="Helvetica Neue"/>
                <a:buNone/>
              </a:pPr>
              <a:r>
                <a:rPr b="0" i="0" lang="en-US" sz="4500" u="none" cap="none" strike="noStrike">
                  <a:solidFill>
                    <a:srgbClr val="EB22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More Data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"/>
          <p:cNvSpPr txBox="1"/>
          <p:nvPr>
            <p:ph type="title"/>
          </p:nvPr>
        </p:nvSpPr>
        <p:spPr>
          <a:xfrm>
            <a:off x="1206500" y="9652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Case-Studies</a:t>
            </a:r>
            <a:endParaRPr/>
          </a:p>
        </p:txBody>
      </p:sp>
      <p:sp>
        <p:nvSpPr>
          <p:cNvPr id="389" name="Google Shape;389;p14"/>
          <p:cNvSpPr txBox="1"/>
          <p:nvPr>
            <p:ph idx="2" type="body"/>
          </p:nvPr>
        </p:nvSpPr>
        <p:spPr>
          <a:xfrm>
            <a:off x="1206500" y="3560741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-609600" lvl="0" marL="609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mpi4py — Parallel Processing (High Efficient)</a:t>
            </a:r>
            <a:b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609600" lvl="0" marL="60960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Yearly Case-Study Data in Parallel</a:t>
            </a:r>
            <a:b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(e.g. Brisbane Data from 2021-01-01 ~ 2021-12-31)</a:t>
            </a:r>
            <a:b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609600" lvl="0" marL="60960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X Case-Studies Data in One Day in Parallel</a:t>
            </a:r>
            <a:b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(e.g. Melbourne on 2021-10-01 &amp; Brisbane on 2021-10-02 etc.)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"/>
          <p:cNvSpPr txBox="1"/>
          <p:nvPr>
            <p:ph type="title"/>
          </p:nvPr>
        </p:nvSpPr>
        <p:spPr>
          <a:xfrm>
            <a:off x="1206500" y="852144"/>
            <a:ext cx="21971000" cy="143316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Tunable</a:t>
            </a: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Variables</a:t>
            </a:r>
            <a:endParaRPr/>
          </a:p>
        </p:txBody>
      </p:sp>
      <p:sp>
        <p:nvSpPr>
          <p:cNvPr id="395" name="Google Shape;395;p15"/>
          <p:cNvSpPr txBox="1"/>
          <p:nvPr>
            <p:ph idx="2" type="body"/>
          </p:nvPr>
        </p:nvSpPr>
        <p:spPr>
          <a:xfrm>
            <a:off x="1367125" y="2901475"/>
            <a:ext cx="22138200" cy="10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fontScale="92500" lnSpcReduction="20000"/>
          </a:bodyPr>
          <a:lstStyle/>
          <a:p>
            <a:pPr indent="-534962" lvl="0" marL="56083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3000"/>
              <a:buFont typeface="Helvetica Neue"/>
              <a:buChar char="•"/>
            </a:pPr>
            <a:r>
              <a:rPr lang="en-US" sz="4416"/>
              <a:t>Cluster Size (DBSCAN Minimum Lightning Amount within Cluster)</a:t>
            </a:r>
            <a:r>
              <a:rPr lang="en-US">
                <a:solidFill>
                  <a:srgbClr val="EB220C"/>
                </a:solidFill>
              </a:rPr>
              <a:t> — P9</a:t>
            </a:r>
            <a:endParaRPr>
              <a:solidFill>
                <a:srgbClr val="EB220C"/>
              </a:solidFill>
            </a:endParaRPr>
          </a:p>
          <a:p>
            <a:pPr indent="-534962" lvl="0" marL="560831" rtl="0" algn="l">
              <a:lnSpc>
                <a:spcPct val="15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ct val="123000"/>
              <a:buFont typeface="Helvetica Neue"/>
              <a:buChar char="•"/>
            </a:pPr>
            <a:r>
              <a:rPr lang="en-US" sz="4416"/>
              <a:t>Within Cluster Distance (DBSCAN Maximum Distance between Lightnings)</a:t>
            </a:r>
            <a:r>
              <a:rPr lang="en-US">
                <a:solidFill>
                  <a:srgbClr val="EB220C"/>
                </a:solidFill>
              </a:rPr>
              <a:t> — P9</a:t>
            </a:r>
            <a:endParaRPr>
              <a:solidFill>
                <a:srgbClr val="EB220C"/>
              </a:solidFill>
            </a:endParaRPr>
          </a:p>
          <a:p>
            <a:pPr indent="-534962" lvl="0" marL="560831" rtl="0" algn="l">
              <a:lnSpc>
                <a:spcPct val="15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ct val="123000"/>
              <a:buFont typeface="Helvetica Neue"/>
              <a:buChar char="•"/>
            </a:pPr>
            <a:r>
              <a:rPr lang="en-US" sz="4416"/>
              <a:t>Between Cluster Distance (Cluster Tracking / Attention Switching)</a:t>
            </a:r>
            <a:r>
              <a:rPr lang="en-US">
                <a:solidFill>
                  <a:srgbClr val="EB220C"/>
                </a:solidFill>
              </a:rPr>
              <a:t> — P9</a:t>
            </a:r>
            <a:endParaRPr>
              <a:solidFill>
                <a:srgbClr val="EB220C"/>
              </a:solidFill>
            </a:endParaRPr>
          </a:p>
          <a:p>
            <a:pPr indent="-534962" lvl="0" marL="560831" rtl="0" algn="l">
              <a:lnSpc>
                <a:spcPct val="15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ct val="123000"/>
              <a:buFont typeface="Helvetica Neue"/>
              <a:buChar char="•"/>
            </a:pPr>
            <a:r>
              <a:rPr lang="en-US" sz="4416"/>
              <a:t>Sigma Value (2-Sigma Method Sigma Threshold)</a:t>
            </a:r>
            <a:r>
              <a:rPr lang="en-US">
                <a:solidFill>
                  <a:srgbClr val="EB220C"/>
                </a:solidFill>
              </a:rPr>
              <a:t> — P13</a:t>
            </a:r>
            <a:endParaRPr>
              <a:solidFill>
                <a:srgbClr val="EB220C"/>
              </a:solidFill>
            </a:endParaRPr>
          </a:p>
          <a:p>
            <a:pPr indent="-534962" lvl="0" marL="560831" rtl="0" algn="l">
              <a:lnSpc>
                <a:spcPct val="15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ct val="123000"/>
              <a:buFont typeface="Helvetica Neue"/>
              <a:buChar char="•"/>
            </a:pPr>
            <a:r>
              <a:rPr lang="en-US" sz="4416"/>
              <a:t>Lightning Amount (2-Sigma Method Lightning Amount Threshold)</a:t>
            </a:r>
            <a:r>
              <a:rPr lang="en-US">
                <a:solidFill>
                  <a:srgbClr val="EB220C"/>
                </a:solidFill>
              </a:rPr>
              <a:t> — P13</a:t>
            </a:r>
            <a:endParaRPr>
              <a:solidFill>
                <a:srgbClr val="EB220C"/>
              </a:solidFill>
            </a:endParaRPr>
          </a:p>
          <a:p>
            <a:pPr indent="-534962" lvl="0" marL="560831" rtl="0" algn="l">
              <a:lnSpc>
                <a:spcPct val="15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ct val="123000"/>
              <a:buFont typeface="Helvetica Neue"/>
              <a:buChar char="•"/>
            </a:pPr>
            <a:r>
              <a:rPr lang="en-US" sz="4416"/>
              <a:t>LJ Detection Range (Maximum Distance between LJ Centroid and the Radar)</a:t>
            </a:r>
            <a:r>
              <a:rPr lang="en-US">
                <a:solidFill>
                  <a:srgbClr val="EB220C"/>
                </a:solidFill>
              </a:rPr>
              <a:t> — P15</a:t>
            </a:r>
            <a:endParaRPr>
              <a:solidFill>
                <a:srgbClr val="EB220C"/>
              </a:solidFill>
            </a:endParaRPr>
          </a:p>
          <a:p>
            <a:pPr indent="-534962" lvl="0" marL="560831" rtl="0" algn="l">
              <a:lnSpc>
                <a:spcPct val="15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ct val="123000"/>
              <a:buFont typeface="Helvetica Neue"/>
              <a:buChar char="•"/>
            </a:pPr>
            <a:r>
              <a:rPr lang="en-US" sz="4416"/>
              <a:t>Valid Severe Hail Value (Threshold of Severe Hail based on SHI Value)</a:t>
            </a:r>
            <a:r>
              <a:rPr lang="en-US">
                <a:solidFill>
                  <a:srgbClr val="EB220C"/>
                </a:solidFill>
              </a:rPr>
              <a:t> — P15</a:t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>
            <a:off x="974293" y="2660187"/>
            <a:ext cx="21378600" cy="4419900"/>
          </a:xfrm>
          <a:prstGeom prst="rect">
            <a:avLst/>
          </a:prstGeom>
          <a:noFill/>
          <a:ln cap="flat" cmpd="sng" w="50800">
            <a:solidFill>
              <a:srgbClr val="EB220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Focus</a:t>
            </a:r>
            <a:endParaRPr/>
          </a:p>
        </p:txBody>
      </p:sp>
      <p:sp>
        <p:nvSpPr>
          <p:cNvPr id="402" name="Google Shape;402;p16"/>
          <p:cNvSpPr txBox="1"/>
          <p:nvPr>
            <p:ph idx="2" type="body"/>
          </p:nvPr>
        </p:nvSpPr>
        <p:spPr>
          <a:xfrm>
            <a:off x="1206500" y="3528810"/>
            <a:ext cx="21971100" cy="6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-6096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 Size (DBSCAN Minimum Lightning Amount within Cluster)</a:t>
            </a:r>
            <a:b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>
              <a:solidFill>
                <a:srgbClr val="EB220C"/>
              </a:solidFill>
            </a:endParaRPr>
          </a:p>
          <a:p>
            <a:pPr indent="-609600" lvl="0" marL="60960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Within Cluster Distance (DBSCAN Maximum Distance between Lightnings)</a:t>
            </a:r>
            <a:b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>
              <a:solidFill>
                <a:srgbClr val="EB220C"/>
              </a:solidFill>
            </a:endParaRPr>
          </a:p>
          <a:p>
            <a:pPr indent="-609600" lvl="0" marL="60960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 Cluster Distance (Cluster Tracking / Attention Switching)</a:t>
            </a:r>
            <a:endParaRPr/>
          </a:p>
        </p:txBody>
      </p:sp>
      <p:sp>
        <p:nvSpPr>
          <p:cNvPr id="403" name="Google Shape;403;p16"/>
          <p:cNvSpPr txBox="1"/>
          <p:nvPr/>
        </p:nvSpPr>
        <p:spPr>
          <a:xfrm>
            <a:off x="3695375" y="11604050"/>
            <a:ext cx="171462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220C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Cluster (Outliers) &amp; Lightning Jump Identification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063b4c9b7_18_53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What is a lightning jump?</a:t>
            </a:r>
            <a:endParaRPr/>
          </a:p>
        </p:txBody>
      </p:sp>
      <p:sp>
        <p:nvSpPr>
          <p:cNvPr id="136" name="Google Shape;136;g1f063b4c9b7_18_53"/>
          <p:cNvSpPr txBox="1"/>
          <p:nvPr>
            <p:ph idx="2" type="body"/>
          </p:nvPr>
        </p:nvSpPr>
        <p:spPr>
          <a:xfrm>
            <a:off x="1367600" y="3719450"/>
            <a:ext cx="164448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1595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Char char="•"/>
            </a:pPr>
            <a:r>
              <a:rPr lang="en-US"/>
              <a:t>A lightning jump occurs when there is a rapid increase in the total flash rate.</a:t>
            </a:r>
            <a:endParaRPr/>
          </a:p>
          <a:p>
            <a:pPr indent="-61595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Char char="•"/>
            </a:pPr>
            <a:r>
              <a:rPr lang="en-US"/>
              <a:t>Magnitude of total flash rate not as relevant as magnitude of rate of change.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0000"/>
                </a:solidFill>
              </a:rPr>
              <a:t> 		- Gatlin &amp; Goodman  (2010)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0000"/>
                </a:solidFill>
              </a:rPr>
              <a:t> 		-  Schultz et al. (2015)</a:t>
            </a:r>
            <a:endParaRPr/>
          </a:p>
          <a:p>
            <a:pPr indent="-61595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Lightning jumps are electrical response to the updraft behaviour during storm evolution.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0000"/>
                </a:solidFill>
              </a:rPr>
              <a:t> - Gatlin &amp; Goodman  (2010)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f063b4c9b7_18_66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Case Study</a:t>
            </a:r>
            <a:endParaRPr/>
          </a:p>
        </p:txBody>
      </p:sp>
      <p:sp>
        <p:nvSpPr>
          <p:cNvPr id="409" name="Google Shape;409;g1f063b4c9b7_18_66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</a:pPr>
            <a:r>
              <a:rPr lang="en-US"/>
              <a:t>Bourke NSW – 29/09/2021</a:t>
            </a:r>
            <a:endParaRPr/>
          </a:p>
        </p:txBody>
      </p:sp>
      <p:pic>
        <p:nvPicPr>
          <p:cNvPr id="410" name="Google Shape;410;g1f063b4c9b7_18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4601204"/>
            <a:ext cx="10149526" cy="6741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indoor, hand, food&#10;&#10;Description automatically generated" id="411" name="Google Shape;411;g1f063b4c9b7_18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30024" y="4601205"/>
            <a:ext cx="9025359" cy="674183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f063b4c9b7_18_66"/>
          <p:cNvSpPr txBox="1"/>
          <p:nvPr/>
        </p:nvSpPr>
        <p:spPr>
          <a:xfrm>
            <a:off x="1206500" y="11549023"/>
            <a:ext cx="9743794" cy="1087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Hail north of Bourke 29/09/2021 – Nick Moir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100"/>
              <a:buFont typeface="Helvetica Neue"/>
              <a:buNone/>
            </a:pPr>
            <a:r>
              <a:rPr b="0" i="0" lang="en-US" sz="21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Source:https://www.smh.com.au/national/giant-hail-flooding-monster-waves-and-tornadoes-in-2021-by-herald-photographer-nick-moir-20211214-h20lh2.html</a:t>
            </a:r>
            <a:endParaRPr sz="1300"/>
          </a:p>
        </p:txBody>
      </p:sp>
      <p:sp>
        <p:nvSpPr>
          <p:cNvPr id="413" name="Google Shape;413;g1f063b4c9b7_18_66"/>
          <p:cNvSpPr txBox="1"/>
          <p:nvPr/>
        </p:nvSpPr>
        <p:spPr>
          <a:xfrm>
            <a:off x="14330024" y="11549023"/>
            <a:ext cx="9275934" cy="2133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Giant Hail north of Bourke 29/09/2021 – Nick Moir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100"/>
              <a:buFont typeface="Helvetica Neue"/>
              <a:buNone/>
            </a:pPr>
            <a:r>
              <a:rPr b="0" i="0" lang="en-US" sz="21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Source:https://www.smh.com.au/national/giant-hail-flooding-monster-waves-and-tornadoes-in-2021-by-herald-photographer-nick-moir-20211214-h20lh2.html</a:t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063b4c9b7_18_75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Bourke NSW 29/09/2021</a:t>
            </a:r>
            <a:endParaRPr/>
          </a:p>
        </p:txBody>
      </p:sp>
      <p:pic>
        <p:nvPicPr>
          <p:cNvPr descr="Map&#10;&#10;Description automatically generated" id="419" name="Google Shape;419;g1f063b4c9b7_18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959" y="2730651"/>
            <a:ext cx="11682081" cy="1038407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f063b4c9b7_18_75"/>
          <p:cNvSpPr txBox="1"/>
          <p:nvPr/>
        </p:nvSpPr>
        <p:spPr>
          <a:xfrm>
            <a:off x="18033040" y="12277427"/>
            <a:ext cx="6350960" cy="718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https://worldweather.wmo.int/185/c00369m.htm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f063b4c9b7_16_0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1:</a:t>
            </a:r>
            <a:endParaRPr/>
          </a:p>
        </p:txBody>
      </p:sp>
      <p:sp>
        <p:nvSpPr>
          <p:cNvPr id="426" name="Google Shape;426;g1f063b4c9b7_16_0"/>
          <p:cNvSpPr txBox="1"/>
          <p:nvPr>
            <p:ph idx="2" type="body"/>
          </p:nvPr>
        </p:nvSpPr>
        <p:spPr>
          <a:xfrm>
            <a:off x="1201350" y="7223199"/>
            <a:ext cx="21971100" cy="3624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fontScale="92500" lnSpcReduction="20000"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50"/>
              <a:t>Detection</a:t>
            </a:r>
            <a:endParaRPr sz="8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Does the lightning jump algorithm successfully detect lightning jumps?</a:t>
            </a:r>
            <a:endParaRPr b="0"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063b4c9b7_18_81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Bourke NSW 29/09/2021</a:t>
            </a:r>
            <a:endParaRPr/>
          </a:p>
        </p:txBody>
      </p:sp>
      <p:pic>
        <p:nvPicPr>
          <p:cNvPr descr="Chart, histogram&#10;&#10;Description automatically generated" id="432" name="Google Shape;432;g1f063b4c9b7_18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3532" y="2514449"/>
            <a:ext cx="11476935" cy="874608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f063b4c9b7_18_81"/>
          <p:cNvSpPr txBox="1"/>
          <p:nvPr/>
        </p:nvSpPr>
        <p:spPr>
          <a:xfrm>
            <a:off x="8193391" y="2810567"/>
            <a:ext cx="7997216" cy="595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time series Bourke 29/09/2021</a:t>
            </a:r>
            <a:endParaRPr sz="1300"/>
          </a:p>
        </p:txBody>
      </p:sp>
      <p:sp>
        <p:nvSpPr>
          <p:cNvPr id="434" name="Google Shape;434;g1f063b4c9b7_18_81"/>
          <p:cNvSpPr txBox="1"/>
          <p:nvPr/>
        </p:nvSpPr>
        <p:spPr>
          <a:xfrm rot="-5400000">
            <a:off x="4957148" y="6589909"/>
            <a:ext cx="3061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Flashes/min</a:t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g1f063b4c9b7_18_81"/>
          <p:cNvSpPr txBox="1"/>
          <p:nvPr/>
        </p:nvSpPr>
        <p:spPr>
          <a:xfrm>
            <a:off x="10800521" y="11556655"/>
            <a:ext cx="2782956" cy="595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UTC</a:t>
            </a:r>
            <a:endParaRPr sz="1300"/>
          </a:p>
        </p:txBody>
      </p:sp>
      <p:sp>
        <p:nvSpPr>
          <p:cNvPr id="436" name="Google Shape;436;g1f063b4c9b7_18_81"/>
          <p:cNvSpPr txBox="1"/>
          <p:nvPr/>
        </p:nvSpPr>
        <p:spPr>
          <a:xfrm>
            <a:off x="866600" y="3376700"/>
            <a:ext cx="55869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Char char="●"/>
            </a:pPr>
            <a:r>
              <a:rPr lang="en-US" sz="3900">
                <a:latin typeface="Helvetica Neue"/>
                <a:ea typeface="Helvetica Neue"/>
                <a:cs typeface="Helvetica Neue"/>
                <a:sym typeface="Helvetica Neue"/>
              </a:rPr>
              <a:t>Detected</a:t>
            </a:r>
            <a:r>
              <a:rPr lang="en-US" sz="3900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24</a:t>
            </a:r>
            <a:r>
              <a:rPr lang="en-US" sz="3900">
                <a:latin typeface="Helvetica Neue"/>
                <a:ea typeface="Helvetica Neue"/>
                <a:cs typeface="Helvetica Neue"/>
                <a:sym typeface="Helvetica Neue"/>
              </a:rPr>
              <a:t> individual lightning jumps in cluster 0</a:t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Helvetica Neue"/>
              <a:buChar char="●"/>
            </a:pPr>
            <a:r>
              <a:rPr lang="en-US" sz="39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56 clusters</a:t>
            </a:r>
            <a:r>
              <a:rPr lang="en-US" sz="3900">
                <a:latin typeface="Helvetica Neue"/>
                <a:ea typeface="Helvetica Neue"/>
                <a:cs typeface="Helvetica Neue"/>
                <a:sym typeface="Helvetica Neue"/>
              </a:rPr>
              <a:t> were detected for Bourke on this day</a:t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f063b4c9b7_16_7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2:</a:t>
            </a:r>
            <a:endParaRPr/>
          </a:p>
        </p:txBody>
      </p:sp>
      <p:sp>
        <p:nvSpPr>
          <p:cNvPr id="442" name="Google Shape;442;g1f063b4c9b7_16_7"/>
          <p:cNvSpPr txBox="1"/>
          <p:nvPr>
            <p:ph idx="2" type="body"/>
          </p:nvPr>
        </p:nvSpPr>
        <p:spPr>
          <a:xfrm>
            <a:off x="1201350" y="7223204"/>
            <a:ext cx="21971100" cy="2637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50"/>
              <a:t>Validation</a:t>
            </a:r>
            <a:endParaRPr sz="13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18"/>
              <a:t>Can we validate that the lightning jump occurred prior to a severe weather event?</a:t>
            </a:r>
            <a:endParaRPr b="0" sz="851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f063b4c9b7_16_23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it really tell us?</a:t>
            </a:r>
            <a:endParaRPr/>
          </a:p>
        </p:txBody>
      </p:sp>
      <p:sp>
        <p:nvSpPr>
          <p:cNvPr id="448" name="Google Shape;448;g1f063b4c9b7_16_23"/>
          <p:cNvSpPr txBox="1"/>
          <p:nvPr>
            <p:ph type="title"/>
          </p:nvPr>
        </p:nvSpPr>
        <p:spPr>
          <a:xfrm>
            <a:off x="1206500" y="1079500"/>
            <a:ext cx="21971100" cy="14352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Severe Hail Index</a:t>
            </a:r>
            <a:endParaRPr/>
          </a:p>
        </p:txBody>
      </p:sp>
      <p:sp>
        <p:nvSpPr>
          <p:cNvPr id="449" name="Google Shape;449;g1f063b4c9b7_16_23"/>
          <p:cNvSpPr txBox="1"/>
          <p:nvPr>
            <p:ph idx="2" type="body"/>
          </p:nvPr>
        </p:nvSpPr>
        <p:spPr>
          <a:xfrm>
            <a:off x="1206500" y="3631650"/>
            <a:ext cx="21971100" cy="8872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501650" lvl="0" marL="457200" rtl="0" algn="l">
              <a:spcBef>
                <a:spcPts val="1900"/>
              </a:spcBef>
              <a:spcAft>
                <a:spcPts val="0"/>
              </a:spcAft>
              <a:buSzPts val="4300"/>
              <a:buChar char="●"/>
            </a:pPr>
            <a:r>
              <a:rPr lang="en-US" sz="4300"/>
              <a:t>Severe Hail Index (SHI) has a relationship with Maximum Estimated Hail Size (MESH).</a:t>
            </a:r>
            <a:endParaRPr sz="4300"/>
          </a:p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SzPts val="4300"/>
              <a:buChar char="●"/>
            </a:pPr>
            <a:r>
              <a:rPr lang="en-US" sz="4300"/>
              <a:t>With a threshold of MESH=30mm for severe weather, an SHI threshold of 26.6 was calculated using the relationship determined by Murillo &amp; Homeyer (2019).</a:t>
            </a:r>
            <a:endParaRPr sz="4300"/>
          </a:p>
        </p:txBody>
      </p:sp>
      <p:pic>
        <p:nvPicPr>
          <p:cNvPr id="450" name="Google Shape;450;g1f063b4c9b7_16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900" y="6096680"/>
            <a:ext cx="13972349" cy="66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f063b4c9b7_18_89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Bourke NSW 29/09/2021</a:t>
            </a:r>
            <a:endParaRPr/>
          </a:p>
        </p:txBody>
      </p:sp>
      <p:pic>
        <p:nvPicPr>
          <p:cNvPr descr="Chart, histogram&#10;&#10;Description automatically generated" id="456" name="Google Shape;456;g1f063b4c9b7_18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8182" y="2798756"/>
            <a:ext cx="13310053" cy="9956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f063b4c9b7_18_89"/>
          <p:cNvSpPr txBox="1"/>
          <p:nvPr/>
        </p:nvSpPr>
        <p:spPr>
          <a:xfrm>
            <a:off x="10953750" y="12839621"/>
            <a:ext cx="2782956" cy="595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UTC</a:t>
            </a:r>
            <a:endParaRPr sz="1300"/>
          </a:p>
        </p:txBody>
      </p:sp>
      <p:sp>
        <p:nvSpPr>
          <p:cNvPr id="458" name="Google Shape;458;g1f063b4c9b7_18_89"/>
          <p:cNvSpPr txBox="1"/>
          <p:nvPr/>
        </p:nvSpPr>
        <p:spPr>
          <a:xfrm rot="-5400000">
            <a:off x="4289045" y="7074833"/>
            <a:ext cx="3061252" cy="595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Flashes/min</a:t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g1f063b4c9b7_18_89"/>
          <p:cNvSpPr txBox="1"/>
          <p:nvPr/>
        </p:nvSpPr>
        <p:spPr>
          <a:xfrm>
            <a:off x="8712051" y="3128619"/>
            <a:ext cx="7997216" cy="595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time series Bourke 29/09/2021</a:t>
            </a:r>
            <a:endParaRPr sz="1300"/>
          </a:p>
        </p:txBody>
      </p:sp>
      <p:sp>
        <p:nvSpPr>
          <p:cNvPr id="460" name="Google Shape;460;g1f063b4c9b7_18_89"/>
          <p:cNvSpPr/>
          <p:nvPr/>
        </p:nvSpPr>
        <p:spPr>
          <a:xfrm>
            <a:off x="9051471" y="7060924"/>
            <a:ext cx="1431472" cy="3061253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g1f063b4c9b7_18_89"/>
          <p:cNvSpPr txBox="1"/>
          <p:nvPr/>
        </p:nvSpPr>
        <p:spPr>
          <a:xfrm>
            <a:off x="450650" y="3287050"/>
            <a:ext cx="5071500" cy="6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SzPts val="4300"/>
              <a:buFont typeface="Helvetica Neue"/>
              <a:buChar char="●"/>
            </a:pP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Same graph - with only the lightning jumps matched with severe hail.</a:t>
            </a:r>
            <a:endParaRPr sz="4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SzPts val="4300"/>
              <a:buFont typeface="Helvetica Neue"/>
              <a:buChar char="●"/>
            </a:pPr>
            <a:r>
              <a:rPr lang="en-US" sz="43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</a:t>
            </a: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lightning jumps were matched.</a:t>
            </a:r>
            <a:endParaRPr sz="4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SzPts val="4300"/>
              <a:buFont typeface="Helvetica Neue"/>
              <a:buChar char="●"/>
            </a:pP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The first 3 jumps will be analysed further</a:t>
            </a:r>
            <a:endParaRPr sz="4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g1f063b4c9b7_18_89"/>
          <p:cNvSpPr txBox="1"/>
          <p:nvPr/>
        </p:nvSpPr>
        <p:spPr>
          <a:xfrm>
            <a:off x="18852800" y="5567100"/>
            <a:ext cx="5578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Reminder:</a:t>
            </a:r>
            <a:endParaRPr sz="4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Matched= lightning cluster </a:t>
            </a: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centroid</a:t>
            </a: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 is within 50 minutes of a max SHI &gt;26.6</a:t>
            </a:r>
            <a:endParaRPr sz="4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and within .5degree</a:t>
            </a:r>
            <a:endParaRPr sz="4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scatter chart&#10;&#10;Description automatically generated" id="467" name="Google Shape;467;g1f063b4c9b7_18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8525" y="-1730125"/>
            <a:ext cx="11154375" cy="18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f063b4c9b7_18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4925" y="2514451"/>
            <a:ext cx="12533525" cy="945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g1f063b4c9b7_18_98"/>
          <p:cNvCxnSpPr/>
          <p:nvPr/>
        </p:nvCxnSpPr>
        <p:spPr>
          <a:xfrm flipH="1" rot="10800000">
            <a:off x="4585802" y="8135720"/>
            <a:ext cx="1231500" cy="934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0" name="Google Shape;470;g1f063b4c9b7_18_98"/>
          <p:cNvSpPr txBox="1"/>
          <p:nvPr/>
        </p:nvSpPr>
        <p:spPr>
          <a:xfrm>
            <a:off x="3040433" y="9069914"/>
            <a:ext cx="2623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Jump 1</a:t>
            </a:r>
            <a:endParaRPr sz="1300"/>
          </a:p>
        </p:txBody>
      </p:sp>
      <p:cxnSp>
        <p:nvCxnSpPr>
          <p:cNvPr id="471" name="Google Shape;471;g1f063b4c9b7_18_98"/>
          <p:cNvCxnSpPr/>
          <p:nvPr/>
        </p:nvCxnSpPr>
        <p:spPr>
          <a:xfrm flipH="1">
            <a:off x="6893468" y="7178947"/>
            <a:ext cx="1797300" cy="71220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2" name="Google Shape;472;g1f063b4c9b7_18_98"/>
          <p:cNvSpPr txBox="1"/>
          <p:nvPr/>
        </p:nvSpPr>
        <p:spPr>
          <a:xfrm>
            <a:off x="7134002" y="6652816"/>
            <a:ext cx="3664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Lighting Jump 2</a:t>
            </a:r>
            <a:endParaRPr sz="1300"/>
          </a:p>
        </p:txBody>
      </p:sp>
      <p:cxnSp>
        <p:nvCxnSpPr>
          <p:cNvPr id="473" name="Google Shape;473;g1f063b4c9b7_18_98"/>
          <p:cNvCxnSpPr/>
          <p:nvPr/>
        </p:nvCxnSpPr>
        <p:spPr>
          <a:xfrm>
            <a:off x="4432702" y="5195845"/>
            <a:ext cx="1231500" cy="1192800"/>
          </a:xfrm>
          <a:prstGeom prst="straightConnector1">
            <a:avLst/>
          </a:prstGeom>
          <a:noFill/>
          <a:ln cap="flat" cmpd="sng" w="57150">
            <a:solidFill>
              <a:srgbClr val="00B05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4" name="Google Shape;474;g1f063b4c9b7_18_98"/>
          <p:cNvSpPr txBox="1"/>
          <p:nvPr/>
        </p:nvSpPr>
        <p:spPr>
          <a:xfrm>
            <a:off x="2493713" y="4648963"/>
            <a:ext cx="3717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Jump 3</a:t>
            </a:r>
            <a:endParaRPr sz="1300"/>
          </a:p>
        </p:txBody>
      </p:sp>
      <p:sp>
        <p:nvSpPr>
          <p:cNvPr id="475" name="Google Shape;475;g1f063b4c9b7_18_98"/>
          <p:cNvSpPr txBox="1"/>
          <p:nvPr/>
        </p:nvSpPr>
        <p:spPr>
          <a:xfrm>
            <a:off x="15469750" y="3432125"/>
            <a:ext cx="6066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Helvetica Neue"/>
                <a:ea typeface="Helvetica Neue"/>
                <a:cs typeface="Helvetica Neue"/>
                <a:sym typeface="Helvetica Neue"/>
              </a:rPr>
              <a:t>Severe Hail Index: Timelapse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6" name="Google Shape;476;g1f063b4c9b7_18_98"/>
          <p:cNvCxnSpPr/>
          <p:nvPr/>
        </p:nvCxnSpPr>
        <p:spPr>
          <a:xfrm flipH="1" rot="10800000">
            <a:off x="16178875" y="7795975"/>
            <a:ext cx="269100" cy="16137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g1f063b4c9b7_18_98"/>
          <p:cNvSpPr txBox="1"/>
          <p:nvPr/>
        </p:nvSpPr>
        <p:spPr>
          <a:xfrm>
            <a:off x="14977800" y="9409675"/>
            <a:ext cx="334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Helvetica Neue"/>
                <a:ea typeface="Helvetica Neue"/>
                <a:cs typeface="Helvetica Neue"/>
                <a:sym typeface="Helvetica Neue"/>
              </a:rPr>
              <a:t>Bourke NSW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" name="Google Shape;478;g1f063b4c9b7_18_98"/>
          <p:cNvSpPr txBox="1"/>
          <p:nvPr>
            <p:ph type="title"/>
          </p:nvPr>
        </p:nvSpPr>
        <p:spPr>
          <a:xfrm>
            <a:off x="1031700" y="1079675"/>
            <a:ext cx="219711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Bourke NSW 29/09/2021</a:t>
            </a:r>
            <a:endParaRPr/>
          </a:p>
        </p:txBody>
      </p:sp>
      <p:sp>
        <p:nvSpPr>
          <p:cNvPr id="479" name="Google Shape;479;g1f063b4c9b7_18_98"/>
          <p:cNvSpPr txBox="1"/>
          <p:nvPr/>
        </p:nvSpPr>
        <p:spPr>
          <a:xfrm rot="-5400000">
            <a:off x="12178475" y="6993913"/>
            <a:ext cx="30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Severe Hail Index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g1f063b4c9b7_18_98"/>
          <p:cNvSpPr txBox="1"/>
          <p:nvPr/>
        </p:nvSpPr>
        <p:spPr>
          <a:xfrm rot="-5400000">
            <a:off x="21743850" y="7107413"/>
            <a:ext cx="30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Severe Hail Index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1" name="Google Shape;481;g1f063b4c9b7_18_98"/>
          <p:cNvSpPr txBox="1"/>
          <p:nvPr/>
        </p:nvSpPr>
        <p:spPr>
          <a:xfrm>
            <a:off x="2905975" y="11296175"/>
            <a:ext cx="92643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Jump 1: 03:18:00, SHI: 03:20:00</a:t>
            </a:r>
            <a:endParaRPr sz="29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Jump 2: 03:56:00, SHI: 04:00:00</a:t>
            </a:r>
            <a:endParaRPr sz="2900">
              <a:solidFill>
                <a:srgbClr val="0433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Jump 3: 05:06:00, SHI: 05:10:00</a:t>
            </a:r>
            <a:endParaRPr sz="2900">
              <a:solidFill>
                <a:srgbClr val="00B0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the LJ ‘dots’ are the </a:t>
            </a:r>
            <a:r>
              <a:rPr lang="en-US" sz="29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centroid</a:t>
            </a:r>
            <a:r>
              <a:rPr lang="en-US" sz="29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cluster</a:t>
            </a:r>
            <a:endParaRPr sz="29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Severe Hail &gt; 26.6 == MESH=30mm</a:t>
            </a:r>
            <a:endParaRPr sz="29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f08273fce6_0_0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3:</a:t>
            </a:r>
            <a:endParaRPr/>
          </a:p>
        </p:txBody>
      </p:sp>
      <p:sp>
        <p:nvSpPr>
          <p:cNvPr id="487" name="Google Shape;487;g1f08273fce6_0_0"/>
          <p:cNvSpPr txBox="1"/>
          <p:nvPr>
            <p:ph idx="2" type="body"/>
          </p:nvPr>
        </p:nvSpPr>
        <p:spPr>
          <a:xfrm>
            <a:off x="1201350" y="7223204"/>
            <a:ext cx="21971100" cy="2637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50"/>
              <a:t>Analysis</a:t>
            </a:r>
            <a:r>
              <a:rPr lang="en-US" sz="13050"/>
              <a:t> and S</a:t>
            </a:r>
            <a:r>
              <a:rPr lang="en-US" sz="13050"/>
              <a:t>tatistical</a:t>
            </a:r>
            <a:r>
              <a:rPr lang="en-US" sz="13050"/>
              <a:t> </a:t>
            </a:r>
            <a:r>
              <a:rPr lang="en-US" sz="13050"/>
              <a:t>Validation</a:t>
            </a:r>
            <a:endParaRPr sz="13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1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89313fd755_3_16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Quality controlling and tidying the data</a:t>
            </a:r>
            <a:endParaRPr/>
          </a:p>
        </p:txBody>
      </p:sp>
      <p:sp>
        <p:nvSpPr>
          <p:cNvPr id="493" name="Google Shape;493;g189313fd755_3_16"/>
          <p:cNvSpPr txBox="1"/>
          <p:nvPr>
            <p:ph idx="1" type="body"/>
          </p:nvPr>
        </p:nvSpPr>
        <p:spPr>
          <a:xfrm>
            <a:off x="1206500" y="2372850"/>
            <a:ext cx="13451100" cy="96705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rmAutofit fontScale="8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  <a:p>
            <a:pPr indent="-595630" lvl="0" marL="457200" rtl="0" algn="l">
              <a:spcBef>
                <a:spcPts val="0"/>
              </a:spcBef>
              <a:spcAft>
                <a:spcPts val="0"/>
              </a:spcAft>
              <a:buSzPct val="141666"/>
              <a:buChar char="-"/>
            </a:pPr>
            <a:r>
              <a:rPr lang="en-US" sz="4800"/>
              <a:t>Lightning Clusters easily split and rejoin leading to the same cluster being recorded multiple times. </a:t>
            </a:r>
            <a:endParaRPr sz="6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What are consequences?</a:t>
            </a:r>
            <a:endParaRPr sz="4900"/>
          </a:p>
          <a:p>
            <a:pPr indent="-49307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4900"/>
              <a:t>B</a:t>
            </a:r>
            <a:r>
              <a:rPr lang="en-US" sz="4900"/>
              <a:t>ias towards </a:t>
            </a:r>
            <a:r>
              <a:rPr lang="en-US" sz="4900"/>
              <a:t>certain </a:t>
            </a:r>
            <a:r>
              <a:rPr lang="en-US" sz="4900"/>
              <a:t>events</a:t>
            </a:r>
            <a:endParaRPr sz="4900"/>
          </a:p>
          <a:p>
            <a:pPr indent="-49307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4900"/>
              <a:t>Extra noise </a:t>
            </a:r>
            <a:r>
              <a:rPr lang="en-US" sz="4900"/>
              <a:t>within</a:t>
            </a:r>
            <a:r>
              <a:rPr lang="en-US" sz="4900"/>
              <a:t> datasets</a:t>
            </a:r>
            <a:endParaRPr sz="4900"/>
          </a:p>
          <a:p>
            <a:pPr indent="-49307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4900"/>
              <a:t>Unclear plots</a:t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What overlaps do we check for?</a:t>
            </a:r>
            <a:endParaRPr sz="4900"/>
          </a:p>
          <a:p>
            <a:pPr indent="-49307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4900"/>
              <a:t>S</a:t>
            </a:r>
            <a:r>
              <a:rPr lang="en-US" sz="4900"/>
              <a:t>ame cluster</a:t>
            </a:r>
            <a:r>
              <a:rPr lang="en-US" sz="4900"/>
              <a:t> -&gt; different LJ -&gt; same SW</a:t>
            </a:r>
            <a:endParaRPr sz="4900"/>
          </a:p>
          <a:p>
            <a:pPr indent="-49307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4900"/>
              <a:t>Different cluster -&gt; same LJ -&gt; same SW</a:t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What overlaps do we not check for?</a:t>
            </a:r>
            <a:endParaRPr sz="4900"/>
          </a:p>
          <a:p>
            <a:pPr indent="-49307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4900"/>
              <a:t>Different cluster -&gt; same LJ -&gt; different SW</a:t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89313fd755_3_16"/>
          <p:cNvSpPr/>
          <p:nvPr/>
        </p:nvSpPr>
        <p:spPr>
          <a:xfrm>
            <a:off x="15921475" y="4088750"/>
            <a:ext cx="1895700" cy="178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89313fd755_3_16"/>
          <p:cNvSpPr/>
          <p:nvPr/>
        </p:nvSpPr>
        <p:spPr>
          <a:xfrm>
            <a:off x="20493475" y="5241350"/>
            <a:ext cx="724800" cy="63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89313fd755_3_16"/>
          <p:cNvSpPr/>
          <p:nvPr/>
        </p:nvSpPr>
        <p:spPr>
          <a:xfrm>
            <a:off x="16107300" y="7447500"/>
            <a:ext cx="2676300" cy="271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89313fd755_3_16"/>
          <p:cNvSpPr/>
          <p:nvPr/>
        </p:nvSpPr>
        <p:spPr>
          <a:xfrm>
            <a:off x="20939500" y="9144000"/>
            <a:ext cx="1189500" cy="115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89313fd755_3_16"/>
          <p:cNvSpPr/>
          <p:nvPr/>
        </p:nvSpPr>
        <p:spPr>
          <a:xfrm>
            <a:off x="17817175" y="11995450"/>
            <a:ext cx="724800" cy="63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189313fd755_3_16"/>
          <p:cNvSpPr txBox="1"/>
          <p:nvPr/>
        </p:nvSpPr>
        <p:spPr>
          <a:xfrm>
            <a:off x="17445475" y="2762925"/>
            <a:ext cx="647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Lightning Clusters easily split and rejoin, they are very variable.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g189313fd755_3_16"/>
          <p:cNvSpPr txBox="1"/>
          <p:nvPr/>
        </p:nvSpPr>
        <p:spPr>
          <a:xfrm>
            <a:off x="15921475" y="4680800"/>
            <a:ext cx="189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Helvetica Neue"/>
                <a:ea typeface="Helvetica Neue"/>
                <a:cs typeface="Helvetica Neue"/>
                <a:sym typeface="Helvetica Neue"/>
              </a:rPr>
              <a:t>Cluster 1</a:t>
            </a:r>
            <a:endParaRPr b="1" sz="2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g189313fd755_3_16"/>
          <p:cNvSpPr txBox="1"/>
          <p:nvPr/>
        </p:nvSpPr>
        <p:spPr>
          <a:xfrm>
            <a:off x="17350125" y="12781150"/>
            <a:ext cx="189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Helvetica Neue"/>
                <a:ea typeface="Helvetica Neue"/>
                <a:cs typeface="Helvetica Neue"/>
                <a:sym typeface="Helvetica Neue"/>
              </a:rPr>
              <a:t>Cluster 5</a:t>
            </a:r>
            <a:endParaRPr b="1" sz="2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2" name="Google Shape;502;g189313fd755_3_16"/>
          <p:cNvSpPr txBox="1"/>
          <p:nvPr/>
        </p:nvSpPr>
        <p:spPr>
          <a:xfrm>
            <a:off x="21210300" y="10296300"/>
            <a:ext cx="189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Helvetica Neue"/>
                <a:ea typeface="Helvetica Neue"/>
                <a:cs typeface="Helvetica Neue"/>
                <a:sym typeface="Helvetica Neue"/>
              </a:rPr>
              <a:t>Cluster 4</a:t>
            </a:r>
            <a:endParaRPr b="1" sz="2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g189313fd755_3_16"/>
          <p:cNvSpPr txBox="1"/>
          <p:nvPr/>
        </p:nvSpPr>
        <p:spPr>
          <a:xfrm>
            <a:off x="16646275" y="8497425"/>
            <a:ext cx="189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Helvetica Neue"/>
                <a:ea typeface="Helvetica Neue"/>
                <a:cs typeface="Helvetica Neue"/>
                <a:sym typeface="Helvetica Neue"/>
              </a:rPr>
              <a:t>Cluster 3</a:t>
            </a:r>
            <a:endParaRPr b="1" sz="2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g189313fd755_3_16"/>
          <p:cNvSpPr txBox="1"/>
          <p:nvPr/>
        </p:nvSpPr>
        <p:spPr>
          <a:xfrm>
            <a:off x="20686175" y="4556538"/>
            <a:ext cx="189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Helvetica Neue"/>
                <a:ea typeface="Helvetica Neue"/>
                <a:cs typeface="Helvetica Neue"/>
                <a:sym typeface="Helvetica Neue"/>
              </a:rPr>
              <a:t>Cluster 2</a:t>
            </a:r>
            <a:endParaRPr b="1" sz="2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g189313fd755_3_16"/>
          <p:cNvSpPr/>
          <p:nvPr/>
        </p:nvSpPr>
        <p:spPr>
          <a:xfrm rot="4929558">
            <a:off x="16284132" y="6210494"/>
            <a:ext cx="1629534" cy="9472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89313fd755_3_16"/>
          <p:cNvSpPr/>
          <p:nvPr/>
        </p:nvSpPr>
        <p:spPr>
          <a:xfrm rot="4714262">
            <a:off x="16971062" y="10576421"/>
            <a:ext cx="1925786" cy="9470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89313fd755_3_16"/>
          <p:cNvSpPr/>
          <p:nvPr/>
        </p:nvSpPr>
        <p:spPr>
          <a:xfrm rot="837327">
            <a:off x="18706997" y="8890837"/>
            <a:ext cx="2270208" cy="9471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89313fd755_3_16"/>
          <p:cNvSpPr/>
          <p:nvPr/>
        </p:nvSpPr>
        <p:spPr>
          <a:xfrm rot="4800103">
            <a:off x="19580279" y="7030562"/>
            <a:ext cx="3284786" cy="94742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89313fd755_3_16"/>
          <p:cNvSpPr/>
          <p:nvPr/>
        </p:nvSpPr>
        <p:spPr>
          <a:xfrm rot="451213">
            <a:off x="17778531" y="4811086"/>
            <a:ext cx="2762158" cy="9471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063b4c9b7_18_6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Benefits of a Lightning Jump Algorithm</a:t>
            </a:r>
            <a:endParaRPr/>
          </a:p>
        </p:txBody>
      </p:sp>
      <p:sp>
        <p:nvSpPr>
          <p:cNvPr id="142" name="Google Shape;142;g1f063b4c9b7_18_61"/>
          <p:cNvSpPr txBox="1"/>
          <p:nvPr>
            <p:ph idx="2" type="body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774700" lvl="0" marL="609600" rtl="0" algn="l">
              <a:lnSpc>
                <a:spcPct val="200000"/>
              </a:lnSpc>
              <a:spcBef>
                <a:spcPts val="4500"/>
              </a:spcBef>
              <a:spcAft>
                <a:spcPts val="0"/>
              </a:spcAft>
              <a:buClr>
                <a:srgbClr val="2E2E2E"/>
              </a:buClr>
              <a:buSzPts val="5300"/>
              <a:buFont typeface="Calibri"/>
              <a:buChar char="•"/>
            </a:pPr>
            <a:r>
              <a:rPr lang="en-US" sz="53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More lead time in providing severe weather warnings.</a:t>
            </a:r>
            <a:endParaRPr/>
          </a:p>
          <a:p>
            <a:pPr indent="-774700" lvl="0" marL="609600" rtl="0" algn="l">
              <a:lnSpc>
                <a:spcPct val="200000"/>
              </a:lnSpc>
              <a:spcBef>
                <a:spcPts val="4500"/>
              </a:spcBef>
              <a:spcAft>
                <a:spcPts val="0"/>
              </a:spcAft>
              <a:buClr>
                <a:srgbClr val="2E2E2E"/>
              </a:buClr>
              <a:buSzPts val="5300"/>
              <a:buFont typeface="Calibri"/>
              <a:buChar char="•"/>
            </a:pPr>
            <a:r>
              <a:rPr b="0" i="0" lang="en-US" sz="5300" u="none" strike="noStrike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Potential to indicate the dissipation of a storm</a:t>
            </a:r>
            <a:r>
              <a:rPr lang="en-US" sz="53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300">
                <a:solidFill>
                  <a:srgbClr val="E6000E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5100">
                <a:solidFill>
                  <a:srgbClr val="E6000E"/>
                </a:solidFill>
                <a:latin typeface="Calibri"/>
                <a:ea typeface="Calibri"/>
                <a:cs typeface="Calibri"/>
                <a:sym typeface="Calibri"/>
              </a:rPr>
              <a:t>Chronis et al. 2015).</a:t>
            </a:r>
            <a:endParaRPr sz="5100">
              <a:solidFill>
                <a:srgbClr val="E600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74700" lvl="0" marL="609600" rtl="0" algn="l">
              <a:lnSpc>
                <a:spcPct val="200000"/>
              </a:lnSpc>
              <a:spcBef>
                <a:spcPts val="4500"/>
              </a:spcBef>
              <a:spcAft>
                <a:spcPts val="0"/>
              </a:spcAft>
              <a:buClr>
                <a:srgbClr val="2E2E2E"/>
              </a:buClr>
              <a:buSzPts val="5300"/>
              <a:buFont typeface="Calibri"/>
              <a:buChar char="•"/>
            </a:pPr>
            <a:r>
              <a:rPr b="0" i="0" lang="en-US" sz="5300" u="none" strike="noStrike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Allow</a:t>
            </a:r>
            <a:r>
              <a:rPr lang="en-US" sz="53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s us to</a:t>
            </a:r>
            <a:r>
              <a:rPr b="0" i="0" lang="en-US" sz="5300" u="none" strike="noStrike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 identify and track most active regions of storm cells.</a:t>
            </a:r>
            <a:endParaRPr b="0" i="0" sz="5300" u="none" strike="noStrike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7470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5300"/>
              <a:buFont typeface="Calibri"/>
              <a:buChar char="•"/>
            </a:pPr>
            <a:r>
              <a:rPr lang="en-US" sz="53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Complementary to radar data for </a:t>
            </a:r>
            <a:r>
              <a:rPr lang="en-US" sz="53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identifying severe weather.</a:t>
            </a:r>
            <a:endParaRPr sz="53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89313fd755_3_72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</a:t>
            </a:r>
            <a:r>
              <a:rPr lang="en-US"/>
              <a:t> of matched SHI values</a:t>
            </a:r>
            <a:endParaRPr/>
          </a:p>
        </p:txBody>
      </p:sp>
      <p:pic>
        <p:nvPicPr>
          <p:cNvPr id="515" name="Google Shape;515;g189313fd755_3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0" y="3460162"/>
            <a:ext cx="13471253" cy="1010344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89313fd755_3_72"/>
          <p:cNvSpPr txBox="1"/>
          <p:nvPr/>
        </p:nvSpPr>
        <p:spPr>
          <a:xfrm>
            <a:off x="16123700" y="5091700"/>
            <a:ext cx="61533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Included in this plot are all SHI values within the matched 50 minute range of a lightning jump.</a:t>
            </a:r>
            <a:endParaRPr b="1"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Helvetica Neue"/>
                <a:ea typeface="Helvetica Neue"/>
                <a:cs typeface="Helvetica Neue"/>
                <a:sym typeface="Helvetica Neue"/>
              </a:rPr>
              <a:t>SHI 26.6 = 30mm MESH</a:t>
            </a:r>
            <a:endParaRPr b="1"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89313fd755_3_41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Monthly Lightning Jump Frequencies</a:t>
            </a:r>
            <a:endParaRPr/>
          </a:p>
        </p:txBody>
      </p:sp>
      <p:pic>
        <p:nvPicPr>
          <p:cNvPr id="522" name="Google Shape;522;g189313fd755_3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8000" y="3385575"/>
            <a:ext cx="10896000" cy="817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89313fd755_3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925" y="3385575"/>
            <a:ext cx="10896000" cy="81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189313fd755_3_41"/>
          <p:cNvSpPr/>
          <p:nvPr/>
        </p:nvSpPr>
        <p:spPr>
          <a:xfrm rot="-5400000">
            <a:off x="9358325" y="9279400"/>
            <a:ext cx="1431600" cy="2806500"/>
          </a:xfrm>
          <a:prstGeom prst="ellipse">
            <a:avLst/>
          </a:prstGeom>
          <a:noFill/>
          <a:ln cap="flat" cmpd="sng" w="571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g189313fd755_3_41"/>
          <p:cNvSpPr txBox="1"/>
          <p:nvPr/>
        </p:nvSpPr>
        <p:spPr>
          <a:xfrm>
            <a:off x="15461375" y="11872225"/>
            <a:ext cx="8549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Normalised to LJnoSW and LJSW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SW= Severe Weather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LJ = Lightning Jump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g189313fd755_3_41"/>
          <p:cNvSpPr txBox="1"/>
          <p:nvPr/>
        </p:nvSpPr>
        <p:spPr>
          <a:xfrm>
            <a:off x="2757200" y="11714913"/>
            <a:ext cx="6873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Many lightning jumps do not </a:t>
            </a: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match</a:t>
            </a: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 to Severe Hail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g189313fd755_3_41"/>
          <p:cNvSpPr txBox="1"/>
          <p:nvPr/>
        </p:nvSpPr>
        <p:spPr>
          <a:xfrm>
            <a:off x="82125" y="13011325"/>
            <a:ext cx="3746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2021 Brisbane Data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89313fd755_3_33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Hourly Lightning Jump Frequencies</a:t>
            </a:r>
            <a:endParaRPr/>
          </a:p>
        </p:txBody>
      </p:sp>
      <p:pic>
        <p:nvPicPr>
          <p:cNvPr id="533" name="Google Shape;533;g189313fd755_3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4400"/>
            <a:ext cx="12241550" cy="68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89313fd755_3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8725" y="2514400"/>
            <a:ext cx="12845275" cy="68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89313fd755_3_33"/>
          <p:cNvSpPr txBox="1"/>
          <p:nvPr/>
        </p:nvSpPr>
        <p:spPr>
          <a:xfrm>
            <a:off x="14628200" y="9753100"/>
            <a:ext cx="8549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Normalised to LJnoSW and LJSW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SW= Severe Weather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LJ = Lightning Jump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7 UTC approx 5pm AEST (AEST is 10 hours ahead)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6" name="Google Shape;536;g189313fd755_3_33"/>
          <p:cNvSpPr txBox="1"/>
          <p:nvPr/>
        </p:nvSpPr>
        <p:spPr>
          <a:xfrm>
            <a:off x="121600" y="12912700"/>
            <a:ext cx="3746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2021 Brisbane Data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89313fd755_3_48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Difference between Sigma values</a:t>
            </a:r>
            <a:endParaRPr/>
          </a:p>
        </p:txBody>
      </p:sp>
      <p:sp>
        <p:nvSpPr>
          <p:cNvPr id="542" name="Google Shape;542;g189313fd755_3_48"/>
          <p:cNvSpPr txBox="1"/>
          <p:nvPr>
            <p:ph idx="1" type="body"/>
          </p:nvPr>
        </p:nvSpPr>
        <p:spPr>
          <a:xfrm>
            <a:off x="15439600" y="3607200"/>
            <a:ext cx="8027400" cy="87336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rmAutofit/>
          </a:bodyPr>
          <a:lstStyle/>
          <a:p>
            <a:pPr indent="-558800" lvl="0" marL="457200" rtl="0" algn="l">
              <a:spcBef>
                <a:spcPts val="0"/>
              </a:spcBef>
              <a:spcAft>
                <a:spcPts val="0"/>
              </a:spcAft>
              <a:buSzPts val="5200"/>
              <a:buChar char="-"/>
            </a:pPr>
            <a:r>
              <a:rPr lang="en-US" sz="5200"/>
              <a:t>Lightning Jumps with Severe Weather:</a:t>
            </a:r>
            <a:endParaRPr sz="52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Larger Sigma values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More variable</a:t>
            </a:r>
            <a:endParaRPr/>
          </a:p>
          <a:p>
            <a:pPr indent="-558800" lvl="0" marL="457200" rtl="0" algn="l">
              <a:spcBef>
                <a:spcPts val="0"/>
              </a:spcBef>
              <a:spcAft>
                <a:spcPts val="0"/>
              </a:spcAft>
              <a:buSzPts val="5200"/>
              <a:buChar char="-"/>
            </a:pPr>
            <a:r>
              <a:rPr lang="en-US" sz="5200"/>
              <a:t>Lightning Jumps without Severe Weather:</a:t>
            </a:r>
            <a:endParaRPr sz="52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have smaller Sigma values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/>
              <a:t>More consistent Sigma values</a:t>
            </a:r>
            <a:endParaRPr/>
          </a:p>
        </p:txBody>
      </p:sp>
      <p:sp>
        <p:nvSpPr>
          <p:cNvPr id="543" name="Google Shape;543;g189313fd755_3_48"/>
          <p:cNvSpPr txBox="1"/>
          <p:nvPr/>
        </p:nvSpPr>
        <p:spPr>
          <a:xfrm>
            <a:off x="121600" y="12912700"/>
            <a:ext cx="3746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2021 Brisbane Data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4" name="Google Shape;544;g189313fd755_3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0" y="3884050"/>
            <a:ext cx="15318001" cy="76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89313fd755_3_55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Lead Time and Distance</a:t>
            </a:r>
            <a:endParaRPr/>
          </a:p>
        </p:txBody>
      </p:sp>
      <p:sp>
        <p:nvSpPr>
          <p:cNvPr id="550" name="Google Shape;550;g189313fd755_3_55"/>
          <p:cNvSpPr txBox="1"/>
          <p:nvPr>
            <p:ph idx="1" type="body"/>
          </p:nvPr>
        </p:nvSpPr>
        <p:spPr>
          <a:xfrm>
            <a:off x="13623650" y="4423325"/>
            <a:ext cx="8802600" cy="76941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rmAutofit/>
          </a:bodyPr>
          <a:lstStyle/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4100"/>
              <a:t>Distance is calculated from the centroid of the Lightning Jump Cluster to the </a:t>
            </a:r>
            <a:r>
              <a:rPr lang="en-US" sz="4100"/>
              <a:t>centroid</a:t>
            </a:r>
            <a:r>
              <a:rPr lang="en-US" sz="4100"/>
              <a:t> of the Severe Hail Cluster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4100"/>
              <a:t>Lightning Jump Cluster has approx 25-30 km radius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4100"/>
              <a:t>Radars record data in 5-10 minute intervals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</p:txBody>
      </p:sp>
      <p:pic>
        <p:nvPicPr>
          <p:cNvPr id="551" name="Google Shape;551;g189313fd755_3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4412"/>
            <a:ext cx="13471252" cy="1010343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189313fd755_3_55"/>
          <p:cNvSpPr txBox="1"/>
          <p:nvPr/>
        </p:nvSpPr>
        <p:spPr>
          <a:xfrm>
            <a:off x="121600" y="12912700"/>
            <a:ext cx="3746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2021 Brisbane Data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89313fd755_3_64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Lead Times, Sigma values, SHI values</a:t>
            </a:r>
            <a:endParaRPr/>
          </a:p>
        </p:txBody>
      </p:sp>
      <p:pic>
        <p:nvPicPr>
          <p:cNvPr id="558" name="Google Shape;558;g189313fd755_3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25" y="3307748"/>
            <a:ext cx="11642450" cy="873184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189313fd755_3_64"/>
          <p:cNvSpPr txBox="1"/>
          <p:nvPr/>
        </p:nvSpPr>
        <p:spPr>
          <a:xfrm>
            <a:off x="9189875" y="12240450"/>
            <a:ext cx="4013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No clear correlations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0" name="Google Shape;560;g189313fd755_3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6875" y="3460162"/>
            <a:ext cx="11503852" cy="862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f08273fce6_1_10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66" name="Google Shape;566;g1f08273fce6_1_10"/>
          <p:cNvSpPr txBox="1"/>
          <p:nvPr>
            <p:ph idx="1" type="body"/>
          </p:nvPr>
        </p:nvSpPr>
        <p:spPr>
          <a:xfrm>
            <a:off x="1206500" y="2372839"/>
            <a:ext cx="21971100" cy="96066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rmAutofit fontScale="77500" lnSpcReduction="20000"/>
          </a:bodyPr>
          <a:lstStyle/>
          <a:p>
            <a:pPr indent="-4868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5247"/>
              <a:t>We have developed a lightning jump algorithm</a:t>
            </a:r>
            <a:endParaRPr sz="5247"/>
          </a:p>
          <a:p>
            <a:pPr indent="-314577" lvl="2" marL="1371600" rtl="0" algn="l">
              <a:spcBef>
                <a:spcPts val="0"/>
              </a:spcBef>
              <a:spcAft>
                <a:spcPts val="0"/>
              </a:spcAft>
              <a:buSzPct val="39285"/>
              <a:buChar char="-"/>
            </a:pPr>
            <a:r>
              <a:rPr lang="en-US" sz="4447"/>
              <a:t>Still many variables to tune → improvement to our algorithm</a:t>
            </a:r>
            <a:endParaRPr sz="444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47"/>
          </a:p>
          <a:p>
            <a:pPr indent="-4868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5247"/>
              <a:t>Investigated relevant case studies</a:t>
            </a:r>
            <a:endParaRPr sz="524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47"/>
          </a:p>
          <a:p>
            <a:pPr indent="-4868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5247"/>
              <a:t>Validated a </a:t>
            </a:r>
            <a:r>
              <a:rPr lang="en-US" sz="5247"/>
              <a:t>year's</a:t>
            </a:r>
            <a:r>
              <a:rPr lang="en-US" sz="5247"/>
              <a:t> worth of data </a:t>
            </a:r>
            <a:r>
              <a:rPr lang="en-US" sz="5247"/>
              <a:t>over the</a:t>
            </a:r>
            <a:r>
              <a:rPr lang="en-US" sz="5247"/>
              <a:t> Brisbane region</a:t>
            </a:r>
            <a:endParaRPr sz="524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47"/>
          </a:p>
          <a:p>
            <a:pPr indent="-4868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5247"/>
              <a:t>Created a database of collated Lightning Jump and Severe Hail data</a:t>
            </a:r>
            <a:endParaRPr sz="524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68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5247"/>
              <a:t>Lightning/Severe hail more prevalent October to </a:t>
            </a:r>
            <a:r>
              <a:rPr lang="en-US" sz="5247"/>
              <a:t>December</a:t>
            </a:r>
            <a:r>
              <a:rPr lang="en-US" sz="5247"/>
              <a:t> (Brisbane)</a:t>
            </a:r>
            <a:endParaRPr sz="524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47"/>
          </a:p>
          <a:p>
            <a:pPr indent="-4868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5247"/>
              <a:t>Many lightning jumps are not associated with Severe Hail</a:t>
            </a:r>
            <a:endParaRPr sz="524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47"/>
          </a:p>
          <a:p>
            <a:pPr indent="-4868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5247"/>
              <a:t>Severe Hail events have larger sigma values</a:t>
            </a:r>
            <a:endParaRPr sz="524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47"/>
          </a:p>
          <a:p>
            <a:pPr indent="-4868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5247"/>
              <a:t>Typical lead times approx 5-10 minutes</a:t>
            </a:r>
            <a:endParaRPr sz="524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89313fd755_0_0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Direction</a:t>
            </a:r>
            <a:endParaRPr/>
          </a:p>
        </p:txBody>
      </p:sp>
      <p:sp>
        <p:nvSpPr>
          <p:cNvPr id="572" name="Google Shape;572;g189313fd755_0_0"/>
          <p:cNvSpPr txBox="1"/>
          <p:nvPr>
            <p:ph idx="1" type="body"/>
          </p:nvPr>
        </p:nvSpPr>
        <p:spPr>
          <a:xfrm>
            <a:off x="1309050" y="2452932"/>
            <a:ext cx="21971100" cy="101556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47"/>
              <a:t>D</a:t>
            </a:r>
            <a:r>
              <a:rPr lang="en-US" sz="5247"/>
              <a:t>atabase of collated Lightning Jump and Severe Hail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775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Investigation Range (Case-Study -&gt; Australia)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Tunable variables</a:t>
            </a:r>
            <a:endParaRPr u="sng"/>
          </a:p>
          <a:p>
            <a:pPr indent="-4775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There are cluster </a:t>
            </a:r>
            <a:r>
              <a:rPr lang="en-US"/>
              <a:t>characteristics</a:t>
            </a:r>
            <a:r>
              <a:rPr lang="en-US"/>
              <a:t> that can be varied </a:t>
            </a:r>
            <a:endParaRPr/>
          </a:p>
          <a:p>
            <a:pPr indent="-321944" lvl="1" marL="914400" rtl="0" algn="l">
              <a:spcBef>
                <a:spcPts val="0"/>
              </a:spcBef>
              <a:spcAft>
                <a:spcPts val="0"/>
              </a:spcAft>
              <a:buSzPct val="43750"/>
              <a:buChar char="-"/>
            </a:pPr>
            <a:r>
              <a:rPr lang="en-US"/>
              <a:t>e.g size of the cluster and distance between the cluster.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775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The Sigma/SHI </a:t>
            </a:r>
            <a:r>
              <a:rPr lang="en-US"/>
              <a:t>can be varied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775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We could introduce more </a:t>
            </a:r>
            <a:r>
              <a:rPr lang="en-US"/>
              <a:t>meteorological</a:t>
            </a:r>
            <a:r>
              <a:rPr lang="en-US"/>
              <a:t> information to provide more data on storm severity</a:t>
            </a:r>
            <a:endParaRPr/>
          </a:p>
          <a:p>
            <a:pPr indent="-321944" lvl="1" marL="914400" rtl="0" algn="l">
              <a:spcBef>
                <a:spcPts val="0"/>
              </a:spcBef>
              <a:spcAft>
                <a:spcPts val="0"/>
              </a:spcAft>
              <a:buSzPct val="43750"/>
              <a:buChar char="-"/>
            </a:pPr>
            <a:r>
              <a:rPr lang="en-US"/>
              <a:t>e.g  cloud characteristics</a:t>
            </a:r>
            <a:r>
              <a:rPr lang="en-US"/>
              <a:t> from satellite and radar (partial coverage)</a:t>
            </a:r>
            <a:endParaRPr/>
          </a:p>
          <a:p>
            <a:pPr indent="-321944" lvl="1" marL="914400" rtl="0" algn="l">
              <a:spcBef>
                <a:spcPts val="0"/>
              </a:spcBef>
              <a:spcAft>
                <a:spcPts val="0"/>
              </a:spcAft>
              <a:buSzPct val="43750"/>
              <a:buChar char="-"/>
            </a:pPr>
            <a:r>
              <a:t/>
            </a:r>
            <a:endParaRPr/>
          </a:p>
          <a:p>
            <a:pPr indent="-4775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Validate against other severe weather (wind, rain)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775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Use new dataset to design a ML technique which can identify severe storms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775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See how satellite lightning data could complement this technique (using MTG-LI or GLM)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7"/>
          <p:cNvSpPr txBox="1"/>
          <p:nvPr/>
        </p:nvSpPr>
        <p:spPr>
          <a:xfrm>
            <a:off x="9182100" y="6069329"/>
            <a:ext cx="6019801" cy="15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0" i="0" lang="en-US" sz="10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89313fd755_0_6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Information</a:t>
            </a:r>
            <a:endParaRPr/>
          </a:p>
        </p:txBody>
      </p:sp>
      <p:pic>
        <p:nvPicPr>
          <p:cNvPr id="583" name="Google Shape;583;g189313fd75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800" y="3858800"/>
            <a:ext cx="14260533" cy="106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063b4c9b7_16_17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Project: Main Steps</a:t>
            </a:r>
            <a:endParaRPr/>
          </a:p>
        </p:txBody>
      </p:sp>
      <p:sp>
        <p:nvSpPr>
          <p:cNvPr id="148" name="Google Shape;148;g1f063b4c9b7_16_17"/>
          <p:cNvSpPr txBox="1"/>
          <p:nvPr>
            <p:ph idx="2" type="body"/>
          </p:nvPr>
        </p:nvSpPr>
        <p:spPr>
          <a:xfrm>
            <a:off x="1206500" y="2966550"/>
            <a:ext cx="21971100" cy="9991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533400" lvl="0" marL="457200" rtl="0" algn="l">
              <a:lnSpc>
                <a:spcPct val="200000"/>
              </a:lnSpc>
              <a:spcBef>
                <a:spcPts val="450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Conduct a l</a:t>
            </a:r>
            <a:r>
              <a:rPr lang="en-US"/>
              <a:t>iterature review.</a:t>
            </a:r>
            <a:endParaRPr/>
          </a:p>
          <a:p>
            <a:pPr indent="-533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Create a lightning jump detection algorithm using lightning data from </a:t>
            </a:r>
            <a:r>
              <a:rPr lang="en-US">
                <a:highlight>
                  <a:srgbClr val="FFFFFF"/>
                </a:highlight>
              </a:rPr>
              <a:t>WeatherZone Total Lightning Network</a:t>
            </a:r>
            <a:r>
              <a:rPr lang="en-US"/>
              <a:t>.</a:t>
            </a:r>
            <a:endParaRPr/>
          </a:p>
          <a:p>
            <a:pPr indent="-533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Use hail data from the Operational Radar Network to validate the algorithm.</a:t>
            </a:r>
            <a:endParaRPr/>
          </a:p>
          <a:p>
            <a:pPr indent="-533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Conduct analysis on the results.</a:t>
            </a:r>
            <a:endParaRPr/>
          </a:p>
        </p:txBody>
      </p:sp>
      <p:pic>
        <p:nvPicPr>
          <p:cNvPr id="149" name="Google Shape;149;g1f063b4c9b7_16_17"/>
          <p:cNvPicPr preferRelativeResize="0"/>
          <p:nvPr/>
        </p:nvPicPr>
        <p:blipFill rotWithShape="1">
          <a:blip r:embed="rId3">
            <a:alphaModFix/>
          </a:blip>
          <a:srcRect b="46245" l="53432" r="7886" t="6885"/>
          <a:stretch/>
        </p:blipFill>
        <p:spPr>
          <a:xfrm>
            <a:off x="15860275" y="8842650"/>
            <a:ext cx="7149501" cy="44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89313fd755_3_0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Logic: Removing inter cluster similarity</a:t>
            </a:r>
            <a:endParaRPr/>
          </a:p>
        </p:txBody>
      </p:sp>
      <p:sp>
        <p:nvSpPr>
          <p:cNvPr id="589" name="Google Shape;589;g189313fd755_3_0"/>
          <p:cNvSpPr txBox="1"/>
          <p:nvPr>
            <p:ph idx="1" type="body"/>
          </p:nvPr>
        </p:nvSpPr>
        <p:spPr>
          <a:xfrm>
            <a:off x="1206500" y="2372826"/>
            <a:ext cx="21971100" cy="105996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Checking for different lightning jumps matched to the same severe hail event. Example: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Step 1: Check for overlapping time </a:t>
            </a:r>
            <a:r>
              <a:rPr lang="en-US" sz="4700"/>
              <a:t>blocks</a:t>
            </a:r>
            <a:endParaRPr sz="4700"/>
          </a:p>
          <a:p>
            <a:pPr indent="-504666" lvl="0" marL="41148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4700"/>
              <a:t>Tunable variable: number of overlapping blocks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Step 2: Check MAX SHI 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Step 3: Check coordinates where MAX SHI values were recorded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Step 4: Keep row with earlier Lightning Jump occurrence time</a:t>
            </a:r>
            <a:endParaRPr sz="4700"/>
          </a:p>
        </p:txBody>
      </p:sp>
      <p:graphicFrame>
        <p:nvGraphicFramePr>
          <p:cNvPr id="590" name="Google Shape;590;g189313fd755_3_0"/>
          <p:cNvGraphicFramePr/>
          <p:nvPr/>
        </p:nvGraphicFramePr>
        <p:xfrm>
          <a:off x="2584040" y="3987755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{C1E7EF43-E3FA-48FD-9A7A-782896C191A0}</a:tableStyleId>
              </a:tblPr>
              <a:tblGrid>
                <a:gridCol w="2135100"/>
                <a:gridCol w="2135100"/>
                <a:gridCol w="2135100"/>
                <a:gridCol w="2135100"/>
                <a:gridCol w="2135100"/>
                <a:gridCol w="2135100"/>
                <a:gridCol w="2135100"/>
                <a:gridCol w="2135100"/>
                <a:gridCol w="2135100"/>
              </a:tblGrid>
              <a:tr h="142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Time</a:t>
                      </a:r>
                      <a:endParaRPr sz="32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22:00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22:10</a:t>
                      </a:r>
                      <a:endParaRPr sz="3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22:20</a:t>
                      </a:r>
                      <a:endParaRPr sz="3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22:30</a:t>
                      </a:r>
                      <a:endParaRPr sz="3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22:40</a:t>
                      </a:r>
                      <a:endParaRPr sz="3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22:50</a:t>
                      </a:r>
                      <a:endParaRPr sz="3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23:00</a:t>
                      </a:r>
                      <a:endParaRPr sz="3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23:10</a:t>
                      </a:r>
                      <a:endParaRPr sz="3200"/>
                    </a:p>
                  </a:txBody>
                  <a:tcPr marT="50800" marB="50800" marR="50800" marL="50800" anchor="ctr"/>
                </a:tc>
              </a:tr>
              <a:tr h="142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Lightning Jump 1</a:t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MAX SHI</a:t>
                      </a:r>
                      <a:endParaRPr sz="3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Lightning Jump 1</a:t>
                      </a:r>
                      <a:endParaRPr sz="32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52.5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68.3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/>
                        <a:t>96.2</a:t>
                      </a:r>
                      <a:endParaRPr b="1"/>
                    </a:p>
                  </a:txBody>
                  <a:tcPr marT="50800" marB="50800" marR="50800" marL="50800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/>
                        <a:t>109.8</a:t>
                      </a:r>
                      <a:endParaRPr b="1"/>
                    </a:p>
                  </a:txBody>
                  <a:tcPr marT="50800" marB="50800" marR="50800" marL="50800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/>
                        <a:t>225.4</a:t>
                      </a:r>
                      <a:endParaRPr b="1"/>
                    </a:p>
                  </a:txBody>
                  <a:tcPr marT="50800" marB="50800" marR="50800" marL="50800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42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Lightning Jump 2</a:t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MAX SHI</a:t>
                      </a:r>
                      <a:endParaRPr sz="3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Lightning Jump 2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/>
                        <a:t>96.2</a:t>
                      </a:r>
                      <a:endParaRPr b="1"/>
                    </a:p>
                  </a:txBody>
                  <a:tcPr marT="50800" marB="50800" marR="50800" marL="50800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/>
                        <a:t>109.8</a:t>
                      </a:r>
                      <a:endParaRPr b="1"/>
                    </a:p>
                  </a:txBody>
                  <a:tcPr marT="50800" marB="50800" marR="50800" marL="50800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b="1" lang="en-US" sz="3200"/>
                        <a:t>225.4</a:t>
                      </a:r>
                      <a:endParaRPr b="1"/>
                    </a:p>
                  </a:txBody>
                  <a:tcPr marT="50800" marB="50800" marR="50800" marL="50800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30.5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rPr lang="en-US" sz="3200"/>
                        <a:t>40.8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89313fd755_3_8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Logic: Removing intra cluster similarity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89313fd755_3_8"/>
          <p:cNvSpPr txBox="1"/>
          <p:nvPr>
            <p:ph idx="1" type="body"/>
          </p:nvPr>
        </p:nvSpPr>
        <p:spPr>
          <a:xfrm>
            <a:off x="1206500" y="2372833"/>
            <a:ext cx="21971100" cy="100794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Checking for same Lightning Jumps between different clusters.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1: Checking time of Lightning Jumps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2: Checking location of Lightning Jumps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3: Remove identical duplicate row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89313fd755_0_14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602" name="Google Shape;602;g189313fd755_0_14"/>
          <p:cNvSpPr txBox="1"/>
          <p:nvPr/>
        </p:nvSpPr>
        <p:spPr>
          <a:xfrm>
            <a:off x="1206500" y="2512600"/>
            <a:ext cx="19603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Schultz, E. V., Schultz, C. J., Carey, L. D., Cecil, D. J., &amp; Bateman, M. (2016).</a:t>
            </a:r>
            <a:endParaRPr sz="4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Automated storm tracking and the lightning jump algorithm using GOES-R Geostationary</a:t>
            </a:r>
            <a:endParaRPr sz="4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Lightning Mapper (GLM) proxy data. </a:t>
            </a:r>
            <a:r>
              <a:rPr i="1" lang="en-US" sz="40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Journal of operational meteorology</a:t>
            </a:r>
            <a:r>
              <a:rPr lang="en-US" sz="4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40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4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(7), 92.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1206500" y="9017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 Flowchart</a:t>
            </a:r>
            <a:endParaRPr/>
          </a:p>
        </p:txBody>
      </p:sp>
      <p:sp>
        <p:nvSpPr>
          <p:cNvPr id="155" name="Google Shape;155;p2"/>
          <p:cNvSpPr txBox="1"/>
          <p:nvPr/>
        </p:nvSpPr>
        <p:spPr>
          <a:xfrm>
            <a:off x="3126825" y="3835858"/>
            <a:ext cx="3417317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Based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Data</a:t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9959217" y="3835858"/>
            <a:ext cx="4630421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Collection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Case Study</a:t>
            </a:r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17336184" y="3835858"/>
            <a:ext cx="4799585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Cluster 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Time Range</a:t>
            </a:r>
            <a:endParaRPr/>
          </a:p>
        </p:txBody>
      </p:sp>
      <p:sp>
        <p:nvSpPr>
          <p:cNvPr id="158" name="Google Shape;158;p2"/>
          <p:cNvSpPr txBox="1"/>
          <p:nvPr/>
        </p:nvSpPr>
        <p:spPr>
          <a:xfrm>
            <a:off x="17067700" y="7205200"/>
            <a:ext cx="54396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 Lightning Cluster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Movement Track</a:t>
            </a:r>
            <a:endParaRPr/>
          </a:p>
        </p:txBody>
      </p:sp>
      <p:sp>
        <p:nvSpPr>
          <p:cNvPr id="159" name="Google Shape;159;p2"/>
          <p:cNvSpPr txBox="1"/>
          <p:nvPr/>
        </p:nvSpPr>
        <p:spPr>
          <a:xfrm>
            <a:off x="9554595" y="7205199"/>
            <a:ext cx="5439665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Lightning Jump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2-Sigma Algorithm</a:t>
            </a:r>
            <a:endParaRPr/>
          </a:p>
        </p:txBody>
      </p:sp>
      <p:sp>
        <p:nvSpPr>
          <p:cNvPr id="160" name="Google Shape;160;p2"/>
          <p:cNvSpPr txBox="1"/>
          <p:nvPr/>
        </p:nvSpPr>
        <p:spPr>
          <a:xfrm>
            <a:off x="2189819" y="7205199"/>
            <a:ext cx="5291329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Obtain Lightning Jump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Period in each Cluster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>
            <a:off x="1960458" y="10334969"/>
            <a:ext cx="5750053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LJ Centroid to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the Nearby Radar</a:t>
            </a:r>
            <a:endParaRPr/>
          </a:p>
        </p:txBody>
      </p:sp>
      <p:sp>
        <p:nvSpPr>
          <p:cNvPr id="162" name="Google Shape;162;p2"/>
          <p:cNvSpPr txBox="1"/>
          <p:nvPr/>
        </p:nvSpPr>
        <p:spPr>
          <a:xfrm>
            <a:off x="9392034" y="10334969"/>
            <a:ext cx="6446521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Record the SHI Information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Detected Radar</a:t>
            </a:r>
            <a:endParaRPr/>
          </a:p>
        </p:txBody>
      </p:sp>
      <p:sp>
        <p:nvSpPr>
          <p:cNvPr id="163" name="Google Shape;163;p2"/>
          <p:cNvSpPr txBox="1"/>
          <p:nvPr/>
        </p:nvSpPr>
        <p:spPr>
          <a:xfrm>
            <a:off x="17520080" y="10334969"/>
            <a:ext cx="4431793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Processing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(More Case-Study)</a:t>
            </a:r>
            <a:endParaRPr/>
          </a:p>
        </p:txBody>
      </p:sp>
      <p:cxnSp>
        <p:nvCxnSpPr>
          <p:cNvPr id="164" name="Google Shape;164;p2"/>
          <p:cNvCxnSpPr/>
          <p:nvPr/>
        </p:nvCxnSpPr>
        <p:spPr>
          <a:xfrm>
            <a:off x="6859440" y="4482695"/>
            <a:ext cx="2784481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5" name="Google Shape;165;p2"/>
          <p:cNvCxnSpPr/>
          <p:nvPr/>
        </p:nvCxnSpPr>
        <p:spPr>
          <a:xfrm>
            <a:off x="14904935" y="4489146"/>
            <a:ext cx="211595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6" name="Google Shape;166;p2"/>
          <p:cNvCxnSpPr/>
          <p:nvPr/>
        </p:nvCxnSpPr>
        <p:spPr>
          <a:xfrm>
            <a:off x="7870218" y="10988257"/>
            <a:ext cx="1364396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" name="Google Shape;167;p2"/>
          <p:cNvCxnSpPr/>
          <p:nvPr/>
        </p:nvCxnSpPr>
        <p:spPr>
          <a:xfrm>
            <a:off x="15998911" y="10988257"/>
            <a:ext cx="136081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8" name="Google Shape;168;p2"/>
          <p:cNvCxnSpPr/>
          <p:nvPr/>
        </p:nvCxnSpPr>
        <p:spPr>
          <a:xfrm>
            <a:off x="19924609" y="5325897"/>
            <a:ext cx="1" cy="16958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9" name="Google Shape;169;p2"/>
          <p:cNvCxnSpPr/>
          <p:nvPr/>
        </p:nvCxnSpPr>
        <p:spPr>
          <a:xfrm>
            <a:off x="4835483" y="8575452"/>
            <a:ext cx="1" cy="16958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0" name="Google Shape;170;p2"/>
          <p:cNvCxnSpPr/>
          <p:nvPr/>
        </p:nvCxnSpPr>
        <p:spPr>
          <a:xfrm flipH="1">
            <a:off x="15240940" y="7858487"/>
            <a:ext cx="181037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1" name="Google Shape;171;p2"/>
          <p:cNvCxnSpPr/>
          <p:nvPr/>
        </p:nvCxnSpPr>
        <p:spPr>
          <a:xfrm flipH="1">
            <a:off x="7647230" y="7858487"/>
            <a:ext cx="1810372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172" name="Google Shape;172;p2"/>
          <p:cNvGrpSpPr/>
          <p:nvPr/>
        </p:nvGrpSpPr>
        <p:grpSpPr>
          <a:xfrm>
            <a:off x="3052497" y="3726741"/>
            <a:ext cx="11537100" cy="2238881"/>
            <a:chOff x="-1" y="0"/>
            <a:chExt cx="11537100" cy="2238881"/>
          </a:xfrm>
        </p:grpSpPr>
        <p:sp>
          <p:nvSpPr>
            <p:cNvPr id="173" name="Google Shape;173;p2"/>
            <p:cNvSpPr/>
            <p:nvPr/>
          </p:nvSpPr>
          <p:spPr>
            <a:xfrm>
              <a:off x="-1" y="0"/>
              <a:ext cx="11537100" cy="1433100"/>
            </a:xfrm>
            <a:prstGeom prst="rect">
              <a:avLst/>
            </a:prstGeom>
            <a:noFill/>
            <a:ln cap="flat" cmpd="sng" w="38100">
              <a:solidFill>
                <a:srgbClr val="FF26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4" name="Google Shape;174;p2"/>
            <p:cNvSpPr txBox="1"/>
            <p:nvPr/>
          </p:nvSpPr>
          <p:spPr>
            <a:xfrm>
              <a:off x="2403837" y="1467581"/>
              <a:ext cx="5642100" cy="7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B220C"/>
                </a:buClr>
                <a:buSzPts val="4500"/>
                <a:buFont typeface="Helvetica Neue"/>
                <a:buNone/>
              </a:pPr>
              <a:r>
                <a:rPr b="0" i="0" lang="en-US" sz="4500" u="none" cap="none" strike="noStrike">
                  <a:solidFill>
                    <a:srgbClr val="EB22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Preliminary Analysis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/>
          </a:p>
        </p:txBody>
      </p:sp>
      <p:sp>
        <p:nvSpPr>
          <p:cNvPr id="180" name="Google Shape;180;p3"/>
          <p:cNvSpPr txBox="1"/>
          <p:nvPr/>
        </p:nvSpPr>
        <p:spPr>
          <a:xfrm>
            <a:off x="1266794" y="3404417"/>
            <a:ext cx="21013929" cy="795528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· Raw-Data — Yearly Recorded Data of Lightning Strike in Australia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· Preprocessing — Split into 365 CSV files (366 if Leap Year)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· Data Information — Time, Location, Lightning Type, Lightning AMP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· Case-Study — A Specific Location with Severe Weather during the Selected Date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· e.g. — Brisbane 2014-11-27 Lightning Data is Selected for Computing its </a:t>
            </a:r>
            <a:r>
              <a:rPr b="0" i="0" lang="en-US" sz="40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Cluster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type="title"/>
          </p:nvPr>
        </p:nvSpPr>
        <p:spPr>
          <a:xfrm>
            <a:off x="1206500" y="9017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 Flowchart</a:t>
            </a:r>
            <a:endParaRPr/>
          </a:p>
        </p:txBody>
      </p:sp>
      <p:sp>
        <p:nvSpPr>
          <p:cNvPr id="186" name="Google Shape;186;p4"/>
          <p:cNvSpPr txBox="1"/>
          <p:nvPr/>
        </p:nvSpPr>
        <p:spPr>
          <a:xfrm>
            <a:off x="3126825" y="3835858"/>
            <a:ext cx="3417317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Based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Data</a:t>
            </a:r>
            <a:endParaRPr/>
          </a:p>
        </p:txBody>
      </p:sp>
      <p:sp>
        <p:nvSpPr>
          <p:cNvPr id="187" name="Google Shape;187;p4"/>
          <p:cNvSpPr txBox="1"/>
          <p:nvPr/>
        </p:nvSpPr>
        <p:spPr>
          <a:xfrm>
            <a:off x="9959217" y="3835858"/>
            <a:ext cx="4630421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Collection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Case Study</a:t>
            </a:r>
            <a:endParaRPr/>
          </a:p>
        </p:txBody>
      </p:sp>
      <p:sp>
        <p:nvSpPr>
          <p:cNvPr id="188" name="Google Shape;188;p4"/>
          <p:cNvSpPr txBox="1"/>
          <p:nvPr/>
        </p:nvSpPr>
        <p:spPr>
          <a:xfrm>
            <a:off x="17336184" y="3835858"/>
            <a:ext cx="4799585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Cluster 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Time Range</a:t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17067700" y="7205200"/>
            <a:ext cx="54399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 Lightning Cluster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Movement Track</a:t>
            </a:r>
            <a:endParaRPr/>
          </a:p>
        </p:txBody>
      </p:sp>
      <p:sp>
        <p:nvSpPr>
          <p:cNvPr id="190" name="Google Shape;190;p4"/>
          <p:cNvSpPr txBox="1"/>
          <p:nvPr/>
        </p:nvSpPr>
        <p:spPr>
          <a:xfrm>
            <a:off x="9554595" y="7205199"/>
            <a:ext cx="5439665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Lightning Jump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2-Sigma Algorithm</a:t>
            </a:r>
            <a:endParaRPr/>
          </a:p>
        </p:txBody>
      </p:sp>
      <p:sp>
        <p:nvSpPr>
          <p:cNvPr id="191" name="Google Shape;191;p4"/>
          <p:cNvSpPr txBox="1"/>
          <p:nvPr/>
        </p:nvSpPr>
        <p:spPr>
          <a:xfrm>
            <a:off x="2189819" y="7205199"/>
            <a:ext cx="5291329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Obtain Lightning Jump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Period in each Cluster</a:t>
            </a:r>
            <a:endParaRPr/>
          </a:p>
        </p:txBody>
      </p:sp>
      <p:sp>
        <p:nvSpPr>
          <p:cNvPr id="192" name="Google Shape;192;p4"/>
          <p:cNvSpPr txBox="1"/>
          <p:nvPr/>
        </p:nvSpPr>
        <p:spPr>
          <a:xfrm>
            <a:off x="1960458" y="10334969"/>
            <a:ext cx="5750053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LJ Centroid to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the Nearby Radar</a:t>
            </a:r>
            <a:endParaRPr/>
          </a:p>
        </p:txBody>
      </p:sp>
      <p:sp>
        <p:nvSpPr>
          <p:cNvPr id="193" name="Google Shape;193;p4"/>
          <p:cNvSpPr txBox="1"/>
          <p:nvPr/>
        </p:nvSpPr>
        <p:spPr>
          <a:xfrm>
            <a:off x="9392034" y="10334969"/>
            <a:ext cx="6446521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Record the SHI Information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Detected Radar</a:t>
            </a:r>
            <a:endParaRPr/>
          </a:p>
        </p:txBody>
      </p:sp>
      <p:sp>
        <p:nvSpPr>
          <p:cNvPr id="194" name="Google Shape;194;p4"/>
          <p:cNvSpPr txBox="1"/>
          <p:nvPr/>
        </p:nvSpPr>
        <p:spPr>
          <a:xfrm>
            <a:off x="17520080" y="10334969"/>
            <a:ext cx="4431793" cy="1306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Processing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(More Case-Study)</a:t>
            </a:r>
            <a:endParaRPr/>
          </a:p>
        </p:txBody>
      </p:sp>
      <p:cxnSp>
        <p:nvCxnSpPr>
          <p:cNvPr id="195" name="Google Shape;195;p4"/>
          <p:cNvCxnSpPr/>
          <p:nvPr/>
        </p:nvCxnSpPr>
        <p:spPr>
          <a:xfrm>
            <a:off x="6859440" y="4482695"/>
            <a:ext cx="2784481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" name="Google Shape;196;p4"/>
          <p:cNvCxnSpPr/>
          <p:nvPr/>
        </p:nvCxnSpPr>
        <p:spPr>
          <a:xfrm>
            <a:off x="14904935" y="4489146"/>
            <a:ext cx="211595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7" name="Google Shape;197;p4"/>
          <p:cNvCxnSpPr/>
          <p:nvPr/>
        </p:nvCxnSpPr>
        <p:spPr>
          <a:xfrm>
            <a:off x="7870218" y="10988257"/>
            <a:ext cx="1364396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8" name="Google Shape;198;p4"/>
          <p:cNvCxnSpPr/>
          <p:nvPr/>
        </p:nvCxnSpPr>
        <p:spPr>
          <a:xfrm>
            <a:off x="15998911" y="10988257"/>
            <a:ext cx="1360813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9" name="Google Shape;199;p4"/>
          <p:cNvCxnSpPr/>
          <p:nvPr/>
        </p:nvCxnSpPr>
        <p:spPr>
          <a:xfrm>
            <a:off x="19924609" y="5325897"/>
            <a:ext cx="1" cy="16958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0" name="Google Shape;200;p4"/>
          <p:cNvCxnSpPr/>
          <p:nvPr/>
        </p:nvCxnSpPr>
        <p:spPr>
          <a:xfrm>
            <a:off x="4835483" y="8575452"/>
            <a:ext cx="1" cy="16958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1" name="Google Shape;201;p4"/>
          <p:cNvCxnSpPr/>
          <p:nvPr/>
        </p:nvCxnSpPr>
        <p:spPr>
          <a:xfrm rot="10800000">
            <a:off x="15125651" y="7858487"/>
            <a:ext cx="1810500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2" name="Google Shape;202;p4"/>
          <p:cNvCxnSpPr/>
          <p:nvPr/>
        </p:nvCxnSpPr>
        <p:spPr>
          <a:xfrm flipH="1">
            <a:off x="7647230" y="7858487"/>
            <a:ext cx="1810372" cy="1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203" name="Google Shape;203;p4"/>
          <p:cNvGrpSpPr/>
          <p:nvPr/>
        </p:nvGrpSpPr>
        <p:grpSpPr>
          <a:xfrm>
            <a:off x="17067700" y="3396825"/>
            <a:ext cx="5439600" cy="6167450"/>
            <a:chOff x="17067700" y="3396825"/>
            <a:chExt cx="5439600" cy="6167450"/>
          </a:xfrm>
        </p:grpSpPr>
        <p:sp>
          <p:nvSpPr>
            <p:cNvPr id="204" name="Google Shape;204;p4"/>
            <p:cNvSpPr txBox="1"/>
            <p:nvPr/>
          </p:nvSpPr>
          <p:spPr>
            <a:xfrm>
              <a:off x="17858201" y="8722775"/>
              <a:ext cx="41328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B220C"/>
                </a:buClr>
                <a:buSzPts val="4500"/>
                <a:buFont typeface="Helvetica Neue"/>
                <a:buNone/>
              </a:pPr>
              <a:r>
                <a:rPr b="0" i="0" lang="en-US" sz="4500" u="none" cap="none" strike="noStrike">
                  <a:solidFill>
                    <a:srgbClr val="EB22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Preprocessing</a:t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7067700" y="3396825"/>
              <a:ext cx="5439600" cy="5378400"/>
            </a:xfrm>
            <a:prstGeom prst="rect">
              <a:avLst/>
            </a:prstGeom>
            <a:noFill/>
            <a:ln cap="flat" cmpd="sng" w="28575">
              <a:solidFill>
                <a:srgbClr val="EB22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Cluster</a:t>
            </a:r>
            <a:endParaRPr/>
          </a:p>
        </p:txBody>
      </p:sp>
      <p:sp>
        <p:nvSpPr>
          <p:cNvPr id="211" name="Google Shape;211;p5"/>
          <p:cNvSpPr txBox="1"/>
          <p:nvPr/>
        </p:nvSpPr>
        <p:spPr>
          <a:xfrm>
            <a:off x="1392875" y="3485200"/>
            <a:ext cx="19631400" cy="77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Precondition Brought by the Data Characteristic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Number of </a:t>
            </a:r>
            <a:r>
              <a:rPr lang="en-US" sz="5000">
                <a:latin typeface="Helvetica Neue"/>
                <a:ea typeface="Helvetica Neue"/>
                <a:cs typeface="Helvetica Neue"/>
                <a:sym typeface="Helvetica Neue"/>
              </a:rPr>
              <a:t>CG</a:t>
            </a: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Lightning vs. Number of </a:t>
            </a:r>
            <a:r>
              <a:rPr lang="en-US" sz="5000">
                <a:latin typeface="Helvetica Neue"/>
                <a:ea typeface="Helvetica Neue"/>
                <a:cs typeface="Helvetica Neue"/>
                <a:sym typeface="Helvetica Neue"/>
              </a:rPr>
              <a:t>IC</a:t>
            </a: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Lightning &lt; 10%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CG Lightning is Randomly Scattered in the Plot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=&gt; Operate Clustering by Considering IC, CG Lightning</a:t>
            </a:r>
            <a:r>
              <a:rPr b="0" i="0" lang="en-US" sz="5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50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Together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 txBox="1"/>
          <p:nvPr>
            <p:ph type="title"/>
          </p:nvPr>
        </p:nvSpPr>
        <p:spPr>
          <a:xfrm>
            <a:off x="1206500" y="7112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Lightning Cluster — DBSCAN</a:t>
            </a:r>
            <a:endParaRPr/>
          </a:p>
        </p:txBody>
      </p:sp>
      <p:sp>
        <p:nvSpPr>
          <p:cNvPr id="217" name="Google Shape;217;p6"/>
          <p:cNvSpPr txBox="1"/>
          <p:nvPr/>
        </p:nvSpPr>
        <p:spPr>
          <a:xfrm>
            <a:off x="1265450" y="2499625"/>
            <a:ext cx="18944700" cy="17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Method: </a:t>
            </a:r>
            <a:r>
              <a:rPr b="0" i="0" lang="en-US" sz="35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DBSCAN</a:t>
            </a: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— Density-based Clustering Algorithm (Unsupervised)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the </a:t>
            </a:r>
            <a:r>
              <a:rPr lang="en-US" sz="3500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minimum</a:t>
            </a:r>
            <a:r>
              <a:rPr b="0" i="0" lang="en-US" sz="35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amount of instance</a:t>
            </a: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&amp; </a:t>
            </a:r>
            <a:r>
              <a:rPr lang="en-US" sz="3500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maximum</a:t>
            </a:r>
            <a:r>
              <a:rPr b="0" i="0" lang="en-US" sz="35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value of distance</a:t>
            </a: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required for processing</a:t>
            </a:r>
            <a:endParaRPr/>
          </a:p>
        </p:txBody>
      </p:sp>
      <p:grpSp>
        <p:nvGrpSpPr>
          <p:cNvPr id="218" name="Google Shape;218;p6"/>
          <p:cNvGrpSpPr/>
          <p:nvPr/>
        </p:nvGrpSpPr>
        <p:grpSpPr>
          <a:xfrm>
            <a:off x="-1736459" y="2471478"/>
            <a:ext cx="27561949" cy="11462215"/>
            <a:chOff x="-1736459" y="2471478"/>
            <a:chExt cx="27561949" cy="11462215"/>
          </a:xfrm>
        </p:grpSpPr>
        <p:pic>
          <p:nvPicPr>
            <p:cNvPr id="219" name="Google Shape;219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736459" y="2499625"/>
              <a:ext cx="15207936" cy="11405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0" name="Google Shape;220;p6"/>
            <p:cNvGrpSpPr/>
            <p:nvPr/>
          </p:nvGrpSpPr>
          <p:grpSpPr>
            <a:xfrm>
              <a:off x="10542535" y="2471478"/>
              <a:ext cx="15282955" cy="11462215"/>
              <a:chOff x="10407985" y="2443328"/>
              <a:chExt cx="15282955" cy="11462215"/>
            </a:xfrm>
          </p:grpSpPr>
          <p:pic>
            <p:nvPicPr>
              <p:cNvPr descr="2_test.png" id="221" name="Google Shape;221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407985" y="2443328"/>
                <a:ext cx="15282955" cy="11462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2" name="Google Shape;222;p6"/>
              <p:cNvSpPr txBox="1"/>
              <p:nvPr/>
            </p:nvSpPr>
            <p:spPr>
              <a:xfrm>
                <a:off x="10645051" y="7042763"/>
                <a:ext cx="2824800" cy="9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B220C"/>
                  </a:buClr>
                  <a:buSzPts val="2700"/>
                  <a:buFont typeface="Helvetica Neue"/>
                  <a:buNone/>
                </a:pPr>
                <a:r>
                  <a:rPr b="1" i="0" lang="en-US" sz="2700" u="none" cap="none" strike="noStrike">
                    <a:solidFill>
                      <a:srgbClr val="EB220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Distance &lt;= 0.24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B220C"/>
                  </a:buClr>
                  <a:buSzPts val="2700"/>
                  <a:buFont typeface="Helvetica Neue"/>
                  <a:buNone/>
                </a:pPr>
                <a:r>
                  <a:rPr b="1" i="0" lang="en-US" sz="2700" u="none" cap="none" strike="noStrike">
                    <a:solidFill>
                      <a:srgbClr val="EB220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Instance &gt;= 20</a:t>
                </a:r>
                <a:endParaRPr/>
              </a:p>
            </p:txBody>
          </p:sp>
        </p:grpSp>
      </p:grpSp>
      <p:grpSp>
        <p:nvGrpSpPr>
          <p:cNvPr id="223" name="Google Shape;223;p6"/>
          <p:cNvGrpSpPr/>
          <p:nvPr/>
        </p:nvGrpSpPr>
        <p:grpSpPr>
          <a:xfrm>
            <a:off x="5402086" y="6455750"/>
            <a:ext cx="17761512" cy="4530825"/>
            <a:chOff x="5625075" y="6455750"/>
            <a:chExt cx="17385975" cy="4530825"/>
          </a:xfrm>
        </p:grpSpPr>
        <p:grpSp>
          <p:nvGrpSpPr>
            <p:cNvPr id="224" name="Google Shape;224;p6"/>
            <p:cNvGrpSpPr/>
            <p:nvPr/>
          </p:nvGrpSpPr>
          <p:grpSpPr>
            <a:xfrm>
              <a:off x="6610889" y="7041336"/>
              <a:ext cx="14056298" cy="3452049"/>
              <a:chOff x="658097" y="-1"/>
              <a:chExt cx="14056298" cy="3452049"/>
            </a:xfrm>
          </p:grpSpPr>
          <p:grpSp>
            <p:nvGrpSpPr>
              <p:cNvPr id="225" name="Google Shape;225;p6"/>
              <p:cNvGrpSpPr/>
              <p:nvPr/>
            </p:nvGrpSpPr>
            <p:grpSpPr>
              <a:xfrm>
                <a:off x="658097" y="1313193"/>
                <a:ext cx="13860460" cy="2138855"/>
                <a:chOff x="658097" y="0"/>
                <a:chExt cx="13860460" cy="2138855"/>
              </a:xfrm>
            </p:grpSpPr>
            <p:grpSp>
              <p:nvGrpSpPr>
                <p:cNvPr id="226" name="Google Shape;226;p6"/>
                <p:cNvGrpSpPr/>
                <p:nvPr/>
              </p:nvGrpSpPr>
              <p:grpSpPr>
                <a:xfrm>
                  <a:off x="2050477" y="572295"/>
                  <a:ext cx="12468080" cy="533729"/>
                  <a:chOff x="0" y="0"/>
                  <a:chExt cx="12468080" cy="533729"/>
                </a:xfrm>
              </p:grpSpPr>
              <p:sp>
                <p:nvSpPr>
                  <p:cNvPr id="227" name="Google Shape;227;p6"/>
                  <p:cNvSpPr/>
                  <p:nvPr/>
                </p:nvSpPr>
                <p:spPr>
                  <a:xfrm>
                    <a:off x="0" y="69629"/>
                    <a:ext cx="496500" cy="464100"/>
                  </a:xfrm>
                  <a:prstGeom prst="ellipse">
                    <a:avLst/>
                  </a:prstGeom>
                  <a:noFill/>
                  <a:ln cap="flat" cmpd="sng" w="50800">
                    <a:solidFill>
                      <a:srgbClr val="B41600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  <p:txBody>
                  <a:bodyPr anchorCtr="0" anchor="ctr" bIns="50800" lIns="50800" spcFirstLastPara="1" rIns="50800" wrap="square" tIns="508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Helvetica Neue"/>
                      <a:buNone/>
                    </a:pPr>
                    <a:r>
                      <a:t/>
                    </a:r>
                    <a:endParaRPr b="0" i="0" sz="3200" u="none" cap="none" strike="noStrike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28" name="Google Shape;228;p6"/>
                  <p:cNvSpPr/>
                  <p:nvPr/>
                </p:nvSpPr>
                <p:spPr>
                  <a:xfrm>
                    <a:off x="11971580" y="0"/>
                    <a:ext cx="496500" cy="464100"/>
                  </a:xfrm>
                  <a:prstGeom prst="ellipse">
                    <a:avLst/>
                  </a:prstGeom>
                  <a:noFill/>
                  <a:ln cap="flat" cmpd="sng" w="50800">
                    <a:solidFill>
                      <a:srgbClr val="B41600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  <p:txBody>
                  <a:bodyPr anchorCtr="0" anchor="ctr" bIns="50800" lIns="50800" spcFirstLastPara="1" rIns="50800" wrap="square" tIns="508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Helvetica Neue"/>
                      <a:buNone/>
                    </a:pPr>
                    <a:r>
                      <a:t/>
                    </a:r>
                    <a:endParaRPr b="0" i="0" sz="3200" u="none" cap="none" strike="noStrike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cxnSp>
                <p:nvCxnSpPr>
                  <p:cNvPr id="229" name="Google Shape;229;p6"/>
                  <p:cNvCxnSpPr/>
                  <p:nvPr/>
                </p:nvCxnSpPr>
                <p:spPr>
                  <a:xfrm>
                    <a:off x="494997" y="289076"/>
                    <a:ext cx="11486700" cy="0"/>
                  </a:xfrm>
                  <a:prstGeom prst="straightConnector1">
                    <a:avLst/>
                  </a:prstGeom>
                  <a:noFill/>
                  <a:ln cap="flat" cmpd="sng" w="50800">
                    <a:solidFill>
                      <a:srgbClr val="B41600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230" name="Google Shape;230;p6"/>
                <p:cNvGrpSpPr/>
                <p:nvPr/>
              </p:nvGrpSpPr>
              <p:grpSpPr>
                <a:xfrm>
                  <a:off x="1552905" y="0"/>
                  <a:ext cx="12586580" cy="687329"/>
                  <a:chOff x="0" y="0"/>
                  <a:chExt cx="12586580" cy="687329"/>
                </a:xfrm>
              </p:grpSpPr>
              <p:sp>
                <p:nvSpPr>
                  <p:cNvPr id="231" name="Google Shape;231;p6"/>
                  <p:cNvSpPr/>
                  <p:nvPr/>
                </p:nvSpPr>
                <p:spPr>
                  <a:xfrm>
                    <a:off x="0" y="69629"/>
                    <a:ext cx="615000" cy="617700"/>
                  </a:xfrm>
                  <a:prstGeom prst="ellipse">
                    <a:avLst/>
                  </a:prstGeom>
                  <a:noFill/>
                  <a:ln cap="flat" cmpd="sng" w="50800">
                    <a:solidFill>
                      <a:schemeClr val="accent5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  <p:txBody>
                  <a:bodyPr anchorCtr="0" anchor="ctr" bIns="50800" lIns="50800" spcFirstLastPara="1" rIns="50800" wrap="square" tIns="508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Helvetica Neue"/>
                      <a:buNone/>
                    </a:pPr>
                    <a:r>
                      <a:t/>
                    </a:r>
                    <a:endParaRPr b="0" i="0" sz="3200" u="none" cap="none" strike="noStrike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32" name="Google Shape;232;p6"/>
                  <p:cNvSpPr/>
                  <p:nvPr/>
                </p:nvSpPr>
                <p:spPr>
                  <a:xfrm>
                    <a:off x="11971580" y="0"/>
                    <a:ext cx="615000" cy="617700"/>
                  </a:xfrm>
                  <a:prstGeom prst="ellipse">
                    <a:avLst/>
                  </a:prstGeom>
                  <a:noFill/>
                  <a:ln cap="flat" cmpd="sng" w="50800">
                    <a:solidFill>
                      <a:schemeClr val="accent5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  <p:txBody>
                  <a:bodyPr anchorCtr="0" anchor="ctr" bIns="50800" lIns="50800" spcFirstLastPara="1" rIns="50800" wrap="square" tIns="508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Helvetica Neue"/>
                      <a:buNone/>
                    </a:pPr>
                    <a:r>
                      <a:t/>
                    </a:r>
                    <a:endParaRPr b="0" i="0" sz="3200" u="none" cap="none" strike="noStrike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cxnSp>
                <p:nvCxnSpPr>
                  <p:cNvPr id="233" name="Google Shape;233;p6"/>
                  <p:cNvCxnSpPr/>
                  <p:nvPr/>
                </p:nvCxnSpPr>
                <p:spPr>
                  <a:xfrm>
                    <a:off x="587861" y="259210"/>
                    <a:ext cx="11410800" cy="0"/>
                  </a:xfrm>
                  <a:prstGeom prst="straightConnector1">
                    <a:avLst/>
                  </a:prstGeom>
                  <a:noFill/>
                  <a:ln cap="flat" cmpd="sng" w="50800">
                    <a:solidFill>
                      <a:srgbClr val="EF7001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234" name="Google Shape;234;p6"/>
                <p:cNvGrpSpPr/>
                <p:nvPr/>
              </p:nvGrpSpPr>
              <p:grpSpPr>
                <a:xfrm>
                  <a:off x="658097" y="495201"/>
                  <a:ext cx="1248394" cy="1643654"/>
                  <a:chOff x="-1" y="-59"/>
                  <a:chExt cx="1248394" cy="1643654"/>
                </a:xfrm>
              </p:grpSpPr>
              <p:cxnSp>
                <p:nvCxnSpPr>
                  <p:cNvPr id="235" name="Google Shape;235;p6"/>
                  <p:cNvCxnSpPr/>
                  <p:nvPr/>
                </p:nvCxnSpPr>
                <p:spPr>
                  <a:xfrm flipH="1" rot="10800000">
                    <a:off x="-1" y="-59"/>
                    <a:ext cx="778500" cy="16335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0433FF"/>
                    </a:solidFill>
                    <a:prstDash val="solid"/>
                    <a:miter lim="400000"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236" name="Google Shape;236;p6"/>
                  <p:cNvCxnSpPr/>
                  <p:nvPr/>
                </p:nvCxnSpPr>
                <p:spPr>
                  <a:xfrm flipH="1" rot="10800000">
                    <a:off x="4293" y="399495"/>
                    <a:ext cx="1244100" cy="12441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0433FF"/>
                    </a:solidFill>
                    <a:prstDash val="solid"/>
                    <a:miter lim="400000"/>
                    <a:headEnd len="sm" w="sm" type="none"/>
                    <a:tailEnd len="med" w="med" type="triangle"/>
                  </a:ln>
                </p:spPr>
              </p:cxnSp>
            </p:grpSp>
          </p:grpSp>
          <p:grpSp>
            <p:nvGrpSpPr>
              <p:cNvPr id="237" name="Google Shape;237;p6"/>
              <p:cNvGrpSpPr/>
              <p:nvPr/>
            </p:nvGrpSpPr>
            <p:grpSpPr>
              <a:xfrm>
                <a:off x="14010595" y="-1"/>
                <a:ext cx="703800" cy="1970121"/>
                <a:chOff x="-31" y="-1"/>
                <a:chExt cx="703800" cy="1970121"/>
              </a:xfrm>
            </p:grpSpPr>
            <p:cxnSp>
              <p:nvCxnSpPr>
                <p:cNvPr id="238" name="Google Shape;238;p6"/>
                <p:cNvCxnSpPr/>
                <p:nvPr/>
              </p:nvCxnSpPr>
              <p:spPr>
                <a:xfrm flipH="1">
                  <a:off x="-31" y="-1"/>
                  <a:ext cx="703800" cy="1336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EF7001"/>
                  </a:solidFill>
                  <a:prstDash val="solid"/>
                  <a:miter lim="400000"/>
                  <a:headEnd len="sm" w="sm" type="none"/>
                  <a:tailEnd len="med" w="med" type="triangle"/>
                </a:ln>
              </p:spPr>
            </p:cxnSp>
            <p:cxnSp>
              <p:nvCxnSpPr>
                <p:cNvPr id="239" name="Google Shape;239;p6"/>
                <p:cNvCxnSpPr/>
                <p:nvPr/>
              </p:nvCxnSpPr>
              <p:spPr>
                <a:xfrm flipH="1">
                  <a:off x="469781" y="23120"/>
                  <a:ext cx="224400" cy="1947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B41600"/>
                  </a:solidFill>
                  <a:prstDash val="solid"/>
                  <a:miter lim="400000"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240" name="Google Shape;240;p6"/>
            <p:cNvSpPr txBox="1"/>
            <p:nvPr/>
          </p:nvSpPr>
          <p:spPr>
            <a:xfrm>
              <a:off x="18205650" y="6455750"/>
              <a:ext cx="4805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000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Different Cluster</a:t>
              </a:r>
              <a:endParaRPr sz="2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1" name="Google Shape;241;p6"/>
            <p:cNvSpPr txBox="1"/>
            <p:nvPr/>
          </p:nvSpPr>
          <p:spPr>
            <a:xfrm>
              <a:off x="5625075" y="10417175"/>
              <a:ext cx="1742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Outlier</a:t>
              </a:r>
              <a:endParaRPr sz="25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